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7"/>
  </p:notesMasterIdLst>
  <p:sldIdLst>
    <p:sldId id="256" r:id="rId2"/>
    <p:sldId id="257" r:id="rId3"/>
    <p:sldId id="258" r:id="rId4"/>
    <p:sldId id="259" r:id="rId5"/>
    <p:sldId id="260" r:id="rId6"/>
    <p:sldId id="261" r:id="rId7"/>
    <p:sldId id="262" r:id="rId8"/>
    <p:sldId id="278" r:id="rId9"/>
    <p:sldId id="264" r:id="rId10"/>
    <p:sldId id="263" r:id="rId11"/>
    <p:sldId id="279" r:id="rId12"/>
    <p:sldId id="265" r:id="rId13"/>
    <p:sldId id="266" r:id="rId14"/>
    <p:sldId id="267" r:id="rId15"/>
    <p:sldId id="268" r:id="rId16"/>
    <p:sldId id="269" r:id="rId17"/>
    <p:sldId id="270" r:id="rId18"/>
    <p:sldId id="271" r:id="rId19"/>
    <p:sldId id="272" r:id="rId20"/>
    <p:sldId id="273" r:id="rId21"/>
    <p:sldId id="276" r:id="rId22"/>
    <p:sldId id="274" r:id="rId23"/>
    <p:sldId id="275" r:id="rId24"/>
    <p:sldId id="277" r:id="rId25"/>
    <p:sldId id="28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902"/>
    <p:restoredTop sz="94673"/>
  </p:normalViewPr>
  <p:slideViewPr>
    <p:cSldViewPr snapToGrid="0" snapToObjects="1">
      <p:cViewPr varScale="1">
        <p:scale>
          <a:sx n="137" d="100"/>
          <a:sy n="137" d="100"/>
        </p:scale>
        <p:origin x="82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notesMaster" Target="notesMasters/notesMaster1.xml"/><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2134C9-E879-AB46-BC02-27A893411F0D}" type="datetimeFigureOut">
              <a:rPr lang="en-US" smtClean="0"/>
              <a:t>3/9/17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D64C34-8755-8941-A33C-16ACD4942A8B}" type="slidenum">
              <a:rPr lang="en-US" smtClean="0"/>
              <a:t>‹#›</a:t>
            </a:fld>
            <a:endParaRPr lang="en-US"/>
          </a:p>
        </p:txBody>
      </p:sp>
    </p:spTree>
    <p:extLst>
      <p:ext uri="{BB962C8B-B14F-4D97-AF65-F5344CB8AC3E}">
        <p14:creationId xmlns:p14="http://schemas.microsoft.com/office/powerpoint/2010/main" val="15450947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D64C34-8755-8941-A33C-16ACD4942A8B}" type="slidenum">
              <a:rPr lang="en-US" smtClean="0"/>
              <a:t>17</a:t>
            </a:fld>
            <a:endParaRPr lang="en-US"/>
          </a:p>
        </p:txBody>
      </p:sp>
    </p:spTree>
    <p:extLst>
      <p:ext uri="{BB962C8B-B14F-4D97-AF65-F5344CB8AC3E}">
        <p14:creationId xmlns:p14="http://schemas.microsoft.com/office/powerpoint/2010/main" val="10354726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B1056B0-4F38-5D4F-8F84-67E72B47C7A4}" type="datetimeFigureOut">
              <a:rPr lang="en-US" smtClean="0"/>
              <a:t>3/9/17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5AE536-5EC9-5148-B443-1A6134FB200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B1056B0-4F38-5D4F-8F84-67E72B47C7A4}" type="datetimeFigureOut">
              <a:rPr lang="en-US" smtClean="0"/>
              <a:t>3/9/17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5AE536-5EC9-5148-B443-1A6134FB200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B1056B0-4F38-5D4F-8F84-67E72B47C7A4}" type="datetimeFigureOut">
              <a:rPr lang="en-US" smtClean="0"/>
              <a:t>3/9/17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5AE536-5EC9-5148-B443-1A6134FB200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B1056B0-4F38-5D4F-8F84-67E72B47C7A4}" type="datetimeFigureOut">
              <a:rPr lang="en-US" smtClean="0"/>
              <a:t>3/9/17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5AE536-5EC9-5148-B443-1A6134FB200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B1056B0-4F38-5D4F-8F84-67E72B47C7A4}" type="datetimeFigureOut">
              <a:rPr lang="en-US" smtClean="0"/>
              <a:t>3/9/17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5AE536-5EC9-5148-B443-1A6134FB200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B1056B0-4F38-5D4F-8F84-67E72B47C7A4}" type="datetimeFigureOut">
              <a:rPr lang="en-US" smtClean="0"/>
              <a:t>3/9/17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5AE536-5EC9-5148-B443-1A6134FB200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B1056B0-4F38-5D4F-8F84-67E72B47C7A4}" type="datetimeFigureOut">
              <a:rPr lang="en-US" smtClean="0"/>
              <a:t>3/9/17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5AE536-5EC9-5148-B443-1A6134FB200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B1056B0-4F38-5D4F-8F84-67E72B47C7A4}" type="datetimeFigureOut">
              <a:rPr lang="en-US" smtClean="0"/>
              <a:t>3/9/17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5AE536-5EC9-5148-B443-1A6134FB200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1056B0-4F38-5D4F-8F84-67E72B47C7A4}" type="datetimeFigureOut">
              <a:rPr lang="en-US" smtClean="0"/>
              <a:t>3/9/17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5AE536-5EC9-5148-B443-1A6134FB200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1056B0-4F38-5D4F-8F84-67E72B47C7A4}" type="datetimeFigureOut">
              <a:rPr lang="en-US" smtClean="0"/>
              <a:t>3/9/17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5AE536-5EC9-5148-B443-1A6134FB200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1056B0-4F38-5D4F-8F84-67E72B47C7A4}" type="datetimeFigureOut">
              <a:rPr lang="en-US" smtClean="0"/>
              <a:t>3/9/17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5AE536-5EC9-5148-B443-1A6134FB200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1056B0-4F38-5D4F-8F84-67E72B47C7A4}" type="datetimeFigureOut">
              <a:rPr lang="en-US" smtClean="0"/>
              <a:t>3/9/17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5AE536-5EC9-5148-B443-1A6134FB200E}" type="slidenum">
              <a:rPr lang="en-US" smtClean="0"/>
              <a:t>‹#›</a:t>
            </a:fld>
            <a:endParaRPr lang="en-US"/>
          </a:p>
        </p:txBody>
      </p:sp>
    </p:spTree>
    <p:extLst>
      <p:ext uri="{BB962C8B-B14F-4D97-AF65-F5344CB8AC3E}">
        <p14:creationId xmlns:p14="http://schemas.microsoft.com/office/powerpoint/2010/main" val="8866790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Root of the DNS</a:t>
            </a:r>
            <a:endParaRPr lang="en-US" dirty="0"/>
          </a:p>
        </p:txBody>
      </p:sp>
      <p:sp>
        <p:nvSpPr>
          <p:cNvPr id="3" name="Subtitle 2"/>
          <p:cNvSpPr>
            <a:spLocks noGrp="1"/>
          </p:cNvSpPr>
          <p:nvPr>
            <p:ph type="subTitle" idx="1"/>
          </p:nvPr>
        </p:nvSpPr>
        <p:spPr/>
        <p:txBody>
          <a:bodyPr>
            <a:normAutofit fontScale="77500" lnSpcReduction="20000"/>
          </a:bodyPr>
          <a:lstStyle/>
          <a:p>
            <a:pPr algn="r"/>
            <a:r>
              <a:rPr lang="en-US" dirty="0" smtClean="0">
                <a:solidFill>
                  <a:schemeClr val="bg1">
                    <a:lumMod val="50000"/>
                  </a:schemeClr>
                </a:solidFill>
              </a:rPr>
              <a:t>Geoff Huston</a:t>
            </a:r>
          </a:p>
          <a:p>
            <a:pPr algn="r"/>
            <a:r>
              <a:rPr lang="en-US" dirty="0" smtClean="0">
                <a:solidFill>
                  <a:schemeClr val="bg1">
                    <a:lumMod val="50000"/>
                  </a:schemeClr>
                </a:solidFill>
              </a:rPr>
              <a:t>APNIC</a:t>
            </a:r>
          </a:p>
          <a:p>
            <a:pPr algn="r"/>
            <a:endParaRPr lang="en-US" dirty="0">
              <a:solidFill>
                <a:schemeClr val="bg1">
                  <a:lumMod val="50000"/>
                </a:schemeClr>
              </a:solidFill>
            </a:endParaRPr>
          </a:p>
          <a:p>
            <a:pPr algn="r"/>
            <a:endParaRPr lang="en-US" dirty="0" smtClean="0">
              <a:solidFill>
                <a:schemeClr val="bg1">
                  <a:lumMod val="50000"/>
                </a:schemeClr>
              </a:solidFill>
            </a:endParaRPr>
          </a:p>
          <a:p>
            <a:pPr algn="r"/>
            <a:r>
              <a:rPr lang="en-US" dirty="0" smtClean="0">
                <a:solidFill>
                  <a:schemeClr val="bg1">
                    <a:lumMod val="50000"/>
                  </a:schemeClr>
                </a:solidFill>
              </a:rPr>
              <a:t>March 2017</a:t>
            </a:r>
            <a:endParaRPr lang="en-US" dirty="0">
              <a:solidFill>
                <a:schemeClr val="bg1">
                  <a:lumMod val="50000"/>
                </a:schemeClr>
              </a:solidFill>
            </a:endParaRPr>
          </a:p>
        </p:txBody>
      </p:sp>
    </p:spTree>
    <p:extLst>
      <p:ext uri="{BB962C8B-B14F-4D97-AF65-F5344CB8AC3E}">
        <p14:creationId xmlns:p14="http://schemas.microsoft.com/office/powerpoint/2010/main" val="769146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Every Name Resolution query starts by asking a root server</a:t>
            </a:r>
            <a:endParaRPr lang="en-US" dirty="0"/>
          </a:p>
        </p:txBody>
      </p:sp>
    </p:spTree>
    <p:extLst>
      <p:ext uri="{BB962C8B-B14F-4D97-AF65-F5344CB8AC3E}">
        <p14:creationId xmlns:p14="http://schemas.microsoft.com/office/powerpoint/2010/main" val="15999142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Every Name Resolution query starts by asking a root server</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In theory!</a:t>
            </a:r>
          </a:p>
          <a:p>
            <a:endParaRPr lang="en-US" dirty="0"/>
          </a:p>
          <a:p>
            <a:pPr marL="0" indent="0">
              <a:buNone/>
            </a:pPr>
            <a:r>
              <a:rPr lang="en-US" dirty="0" smtClean="0"/>
              <a:t>In practice, resolvers </a:t>
            </a:r>
            <a:r>
              <a:rPr lang="en-US" b="1" dirty="0" smtClean="0"/>
              <a:t>cache</a:t>
            </a:r>
            <a:r>
              <a:rPr lang="en-US" dirty="0" smtClean="0"/>
              <a:t> the responses they receive, and then use the cache for subsequent queries</a:t>
            </a:r>
            <a:endParaRPr lang="en-US" dirty="0"/>
          </a:p>
          <a:p>
            <a:endParaRPr lang="en-US" dirty="0" smtClean="0"/>
          </a:p>
          <a:p>
            <a:pPr marL="0" indent="0">
              <a:buNone/>
            </a:pPr>
            <a:r>
              <a:rPr lang="en-US" dirty="0" smtClean="0"/>
              <a:t>This holds for the root zone as much as all other zones in the DNS, so in practice most queries for delegated domain names do </a:t>
            </a:r>
            <a:r>
              <a:rPr lang="en-US" b="1" dirty="0" smtClean="0"/>
              <a:t>not</a:t>
            </a:r>
            <a:r>
              <a:rPr lang="en-US" dirty="0" smtClean="0"/>
              <a:t> start with queries to the root zone</a:t>
            </a:r>
          </a:p>
        </p:txBody>
      </p:sp>
    </p:spTree>
    <p:extLst>
      <p:ext uri="{BB962C8B-B14F-4D97-AF65-F5344CB8AC3E}">
        <p14:creationId xmlns:p14="http://schemas.microsoft.com/office/powerpoint/2010/main" val="12873269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Every DNS Resolver asks a root server about unknown names</a:t>
            </a:r>
            <a:endParaRPr lang="en-US" dirty="0"/>
          </a:p>
        </p:txBody>
      </p:sp>
      <p:sp>
        <p:nvSpPr>
          <p:cNvPr id="3" name="Content Placeholder 2"/>
          <p:cNvSpPr>
            <a:spLocks noGrp="1"/>
          </p:cNvSpPr>
          <p:nvPr>
            <p:ph idx="1"/>
          </p:nvPr>
        </p:nvSpPr>
        <p:spPr>
          <a:xfrm>
            <a:off x="628650" y="1825625"/>
            <a:ext cx="7886700" cy="4351338"/>
          </a:xfrm>
        </p:spPr>
        <p:txBody>
          <a:bodyPr>
            <a:normAutofit/>
          </a:bodyPr>
          <a:lstStyle/>
          <a:p>
            <a:pPr marL="0" indent="0">
              <a:buNone/>
            </a:pPr>
            <a:r>
              <a:rPr lang="en-US" dirty="0" smtClean="0"/>
              <a:t>DNS resolvers do not conventionally cache the entire root zone, but populate a local cache incrementally based on the names they are tasked with resolving</a:t>
            </a:r>
          </a:p>
          <a:p>
            <a:pPr marL="0" indent="0">
              <a:buNone/>
            </a:pPr>
            <a:endParaRPr lang="en-US" dirty="0"/>
          </a:p>
          <a:p>
            <a:pPr marL="0" indent="0">
              <a:buNone/>
            </a:pPr>
            <a:r>
              <a:rPr lang="en-US" dirty="0" smtClean="0"/>
              <a:t>When a query cannot be answered from the local cache, the resolver will query a root server</a:t>
            </a:r>
          </a:p>
          <a:p>
            <a:pPr marL="0" indent="0">
              <a:buNone/>
            </a:pPr>
            <a:endParaRPr lang="en-US" dirty="0"/>
          </a:p>
          <a:p>
            <a:pPr marL="0" lvl="0" indent="0">
              <a:buNone/>
            </a:pPr>
            <a:r>
              <a:rPr lang="en-US" i="1" dirty="0">
                <a:solidFill>
                  <a:srgbClr val="FF0000"/>
                </a:solidFill>
              </a:rPr>
              <a:t>Root Server </a:t>
            </a:r>
            <a:r>
              <a:rPr lang="en-US" i="1" dirty="0" smtClean="0">
                <a:solidFill>
                  <a:srgbClr val="FF0000"/>
                </a:solidFill>
              </a:rPr>
              <a:t>Role: </a:t>
            </a:r>
            <a:r>
              <a:rPr lang="en-US" i="1" dirty="0">
                <a:solidFill>
                  <a:srgbClr val="FF0000"/>
                </a:solidFill>
              </a:rPr>
              <a:t>Answer </a:t>
            </a:r>
            <a:r>
              <a:rPr lang="en-US" i="1" dirty="0" smtClean="0">
                <a:solidFill>
                  <a:srgbClr val="FF0000"/>
                </a:solidFill>
              </a:rPr>
              <a:t>cache miss queries from resolvers</a:t>
            </a:r>
            <a:endParaRPr lang="en-US" dirty="0">
              <a:solidFill>
                <a:srgbClr val="FF0000"/>
              </a:solidFill>
            </a:endParaRPr>
          </a:p>
          <a:p>
            <a:pPr marL="0" indent="0">
              <a:buNone/>
            </a:pPr>
            <a:endParaRPr lang="en-US" dirty="0"/>
          </a:p>
        </p:txBody>
      </p:sp>
    </p:spTree>
    <p:extLst>
      <p:ext uri="{BB962C8B-B14F-4D97-AF65-F5344CB8AC3E}">
        <p14:creationId xmlns:p14="http://schemas.microsoft.com/office/powerpoint/2010/main" val="7120640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Root servers are </a:t>
            </a:r>
            <a:r>
              <a:rPr lang="en-US" i="1" dirty="0" smtClean="0"/>
              <a:t>promiscuous responders</a:t>
            </a:r>
            <a:endParaRPr lang="en-US" i="1" dirty="0"/>
          </a:p>
        </p:txBody>
      </p:sp>
      <p:sp>
        <p:nvSpPr>
          <p:cNvPr id="3" name="Content Placeholder 2"/>
          <p:cNvSpPr>
            <a:spLocks noGrp="1"/>
          </p:cNvSpPr>
          <p:nvPr>
            <p:ph idx="1"/>
          </p:nvPr>
        </p:nvSpPr>
        <p:spPr/>
        <p:txBody>
          <a:bodyPr>
            <a:normAutofit lnSpcReduction="10000"/>
          </a:bodyPr>
          <a:lstStyle/>
          <a:p>
            <a:pPr marL="0" indent="0">
              <a:buNone/>
            </a:pPr>
            <a:r>
              <a:rPr lang="en-US" dirty="0" smtClean="0"/>
              <a:t>Root servers do not “know” the reason for receiving a query, and have no policy about whether or not they should respond and with what information</a:t>
            </a:r>
          </a:p>
          <a:p>
            <a:pPr marL="0" indent="0">
              <a:buNone/>
            </a:pPr>
            <a:endParaRPr lang="en-US" dirty="0"/>
          </a:p>
          <a:p>
            <a:pPr marL="0" indent="0">
              <a:buNone/>
            </a:pPr>
            <a:r>
              <a:rPr lang="en-US" dirty="0" smtClean="0"/>
              <a:t>Root servers respond using a common current copy of the root zone to form their response</a:t>
            </a:r>
          </a:p>
          <a:p>
            <a:pPr marL="0" indent="0">
              <a:buNone/>
            </a:pPr>
            <a:endParaRPr lang="en-US" dirty="0"/>
          </a:p>
          <a:p>
            <a:pPr marL="0" lvl="0" indent="0">
              <a:buNone/>
            </a:pPr>
            <a:r>
              <a:rPr lang="en-US" i="1" dirty="0">
                <a:solidFill>
                  <a:srgbClr val="FF0000"/>
                </a:solidFill>
              </a:rPr>
              <a:t>Root Server </a:t>
            </a:r>
            <a:r>
              <a:rPr lang="en-US" i="1" dirty="0" smtClean="0">
                <a:solidFill>
                  <a:srgbClr val="FF0000"/>
                </a:solidFill>
              </a:rPr>
              <a:t>Role: </a:t>
            </a:r>
            <a:r>
              <a:rPr lang="en-US" i="1" dirty="0">
                <a:solidFill>
                  <a:srgbClr val="FF0000"/>
                </a:solidFill>
              </a:rPr>
              <a:t>Answer </a:t>
            </a:r>
            <a:r>
              <a:rPr lang="en-US" i="1" dirty="0" smtClean="0">
                <a:solidFill>
                  <a:srgbClr val="FF0000"/>
                </a:solidFill>
              </a:rPr>
              <a:t>all queries presented to root servers in a uniform and consistent manner based only on information in the root zone</a:t>
            </a:r>
            <a:endParaRPr lang="en-US" dirty="0">
              <a:solidFill>
                <a:srgbClr val="FF0000"/>
              </a:solidFill>
            </a:endParaRPr>
          </a:p>
          <a:p>
            <a:pPr marL="0" indent="0">
              <a:buNone/>
            </a:pPr>
            <a:endParaRPr lang="en-US" dirty="0"/>
          </a:p>
        </p:txBody>
      </p:sp>
    </p:spTree>
    <p:extLst>
      <p:ext uri="{BB962C8B-B14F-4D97-AF65-F5344CB8AC3E}">
        <p14:creationId xmlns:p14="http://schemas.microsoft.com/office/powerpoint/2010/main" val="13320436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Root Service MUST be available</a:t>
            </a:r>
            <a:endParaRPr lang="en-US" dirty="0"/>
          </a:p>
        </p:txBody>
      </p:sp>
      <p:sp>
        <p:nvSpPr>
          <p:cNvPr id="3" name="Content Placeholder 2"/>
          <p:cNvSpPr>
            <a:spLocks noGrp="1"/>
          </p:cNvSpPr>
          <p:nvPr>
            <p:ph idx="1"/>
          </p:nvPr>
        </p:nvSpPr>
        <p:spPr/>
        <p:txBody>
          <a:bodyPr/>
          <a:lstStyle/>
          <a:p>
            <a:pPr marL="0" indent="0">
              <a:buNone/>
            </a:pPr>
            <a:r>
              <a:rPr lang="en-US" dirty="0" smtClean="0"/>
              <a:t>Not every root server needs to be reachable from every resolver that asks DNS queries, but at least one server must be available to respond to queries</a:t>
            </a:r>
          </a:p>
          <a:p>
            <a:pPr marL="0" indent="0">
              <a:buNone/>
            </a:pPr>
            <a:r>
              <a:rPr lang="en-US" dirty="0" smtClean="0"/>
              <a:t>If a resolver cannot reach ANY root servers then when its local cache expires it will be unable to answer queries. It will “go dark”</a:t>
            </a:r>
          </a:p>
          <a:p>
            <a:pPr marL="0" indent="0">
              <a:buNone/>
            </a:pPr>
            <a:endParaRPr lang="en-US" dirty="0"/>
          </a:p>
          <a:p>
            <a:pPr marL="0" lvl="0" indent="0">
              <a:buNone/>
            </a:pPr>
            <a:r>
              <a:rPr lang="en-US" i="1" dirty="0">
                <a:solidFill>
                  <a:srgbClr val="FF0000"/>
                </a:solidFill>
              </a:rPr>
              <a:t>Root Server </a:t>
            </a:r>
            <a:r>
              <a:rPr lang="en-US" i="1" dirty="0" smtClean="0">
                <a:solidFill>
                  <a:srgbClr val="FF0000"/>
                </a:solidFill>
              </a:rPr>
              <a:t>Role: The aggregate system of root servers must be available to respond to queries at all times</a:t>
            </a:r>
            <a:endParaRPr lang="en-US" dirty="0">
              <a:solidFill>
                <a:srgbClr val="FF0000"/>
              </a:solidFill>
            </a:endParaRPr>
          </a:p>
          <a:p>
            <a:pPr marL="0" indent="0">
              <a:buNone/>
            </a:pPr>
            <a:endParaRPr lang="en-US" dirty="0"/>
          </a:p>
        </p:txBody>
      </p:sp>
    </p:spTree>
    <p:extLst>
      <p:ext uri="{BB962C8B-B14F-4D97-AF65-F5344CB8AC3E}">
        <p14:creationId xmlns:p14="http://schemas.microsoft.com/office/powerpoint/2010/main" val="14183574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Root Service needs to be ”fast enough”</a:t>
            </a:r>
            <a:endParaRPr lang="en-US" dirty="0"/>
          </a:p>
        </p:txBody>
      </p:sp>
      <p:sp>
        <p:nvSpPr>
          <p:cNvPr id="3" name="Content Placeholder 2"/>
          <p:cNvSpPr>
            <a:spLocks noGrp="1"/>
          </p:cNvSpPr>
          <p:nvPr>
            <p:ph idx="1"/>
          </p:nvPr>
        </p:nvSpPr>
        <p:spPr/>
        <p:txBody>
          <a:bodyPr/>
          <a:lstStyle/>
          <a:p>
            <a:pPr marL="0" indent="0">
              <a:buNone/>
            </a:pPr>
            <a:r>
              <a:rPr lang="en-US" dirty="0" smtClean="0"/>
              <a:t>An available Root Server should respond to queries in a timely manner</a:t>
            </a:r>
          </a:p>
          <a:p>
            <a:pPr marL="0" indent="0">
              <a:buNone/>
            </a:pPr>
            <a:r>
              <a:rPr lang="en-US" dirty="0" smtClean="0"/>
              <a:t>The faster the root server can respond the faster the overall DNS resolution time when the local resolver(s) have cache misses on the query, but there are no pre-defined target response times</a:t>
            </a:r>
          </a:p>
          <a:p>
            <a:pPr marL="0" indent="0">
              <a:buNone/>
            </a:pPr>
            <a:endParaRPr lang="en-US" dirty="0" smtClean="0"/>
          </a:p>
          <a:p>
            <a:pPr marL="0" lvl="0" indent="0">
              <a:buNone/>
            </a:pPr>
            <a:r>
              <a:rPr lang="en-US" i="1" dirty="0">
                <a:solidFill>
                  <a:srgbClr val="FF0000"/>
                </a:solidFill>
              </a:rPr>
              <a:t>Root Server </a:t>
            </a:r>
            <a:r>
              <a:rPr lang="en-US" i="1" dirty="0" smtClean="0">
                <a:solidFill>
                  <a:srgbClr val="FF0000"/>
                </a:solidFill>
              </a:rPr>
              <a:t>Role: The </a:t>
            </a:r>
            <a:r>
              <a:rPr lang="en-US" i="1" dirty="0">
                <a:solidFill>
                  <a:srgbClr val="FF0000"/>
                </a:solidFill>
              </a:rPr>
              <a:t>aggregate system of root servers </a:t>
            </a:r>
            <a:r>
              <a:rPr lang="en-US" i="1" dirty="0" smtClean="0">
                <a:solidFill>
                  <a:srgbClr val="FF0000"/>
                </a:solidFill>
              </a:rPr>
              <a:t>must respond </a:t>
            </a:r>
            <a:r>
              <a:rPr lang="en-US" i="1" dirty="0">
                <a:solidFill>
                  <a:srgbClr val="FF0000"/>
                </a:solidFill>
              </a:rPr>
              <a:t>to queries </a:t>
            </a:r>
            <a:r>
              <a:rPr lang="en-US" i="1" dirty="0" smtClean="0">
                <a:solidFill>
                  <a:srgbClr val="FF0000"/>
                </a:solidFill>
              </a:rPr>
              <a:t>within a reasonable time</a:t>
            </a:r>
            <a:endParaRPr lang="en-US" dirty="0">
              <a:solidFill>
                <a:srgbClr val="FF0000"/>
              </a:solidFill>
            </a:endParaRPr>
          </a:p>
          <a:p>
            <a:pPr marL="0" indent="0">
              <a:buNone/>
            </a:pPr>
            <a:endParaRPr lang="en-US" dirty="0"/>
          </a:p>
          <a:p>
            <a:pPr marL="0" indent="0">
              <a:buNone/>
            </a:pPr>
            <a:endParaRPr lang="en-US" dirty="0" smtClean="0"/>
          </a:p>
        </p:txBody>
      </p:sp>
    </p:spTree>
    <p:extLst>
      <p:ext uri="{BB962C8B-B14F-4D97-AF65-F5344CB8AC3E}">
        <p14:creationId xmlns:p14="http://schemas.microsoft.com/office/powerpoint/2010/main" val="16925082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Anycast</a:t>
            </a:r>
            <a:r>
              <a:rPr lang="en-US" dirty="0" smtClean="0"/>
              <a:t> Root Servers</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12 of the 13 root server “letters” operate some form of “</a:t>
            </a:r>
            <a:r>
              <a:rPr lang="en-US" dirty="0" err="1" smtClean="0"/>
              <a:t>anycast</a:t>
            </a:r>
            <a:r>
              <a:rPr lang="en-US" dirty="0" smtClean="0"/>
              <a:t>” server constellation. All the servers in a constellation respond to the same public IP addresses. The routing system will direct resolvers to pass their query to a particular root letter to the “closest” member of the letter’s </a:t>
            </a:r>
            <a:r>
              <a:rPr lang="en-US" dirty="0" err="1" smtClean="0"/>
              <a:t>anycast</a:t>
            </a:r>
            <a:r>
              <a:rPr lang="en-US" dirty="0" smtClean="0"/>
              <a:t> constellation.</a:t>
            </a:r>
          </a:p>
          <a:p>
            <a:pPr marL="0" indent="0">
              <a:buNone/>
            </a:pPr>
            <a:endParaRPr lang="en-US" dirty="0"/>
          </a:p>
          <a:p>
            <a:pPr marL="0" indent="0">
              <a:buNone/>
            </a:pPr>
            <a:r>
              <a:rPr lang="en-US" dirty="0" err="1" smtClean="0"/>
              <a:t>Anycast</a:t>
            </a:r>
            <a:r>
              <a:rPr lang="en-US" dirty="0" smtClean="0"/>
              <a:t> provides:</a:t>
            </a:r>
          </a:p>
          <a:p>
            <a:pPr lvl="1"/>
            <a:r>
              <a:rPr lang="en-US" dirty="0" smtClean="0"/>
              <a:t>faster responses to queries to the root for many DNS resolvers</a:t>
            </a:r>
          </a:p>
          <a:p>
            <a:pPr lvl="1"/>
            <a:r>
              <a:rPr lang="en-US" dirty="0" smtClean="0"/>
              <a:t>Greater resilience to hostile traffic by load sharing widely distributed attacks across the entire </a:t>
            </a:r>
            <a:r>
              <a:rPr lang="en-US" dirty="0" err="1" smtClean="0"/>
              <a:t>anycast</a:t>
            </a:r>
            <a:r>
              <a:rPr lang="en-US" dirty="0" smtClean="0"/>
              <a:t> constellation, and absorbing a single point attack on a single server instance</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7998769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the Root “Service”</a:t>
            </a:r>
            <a:endParaRPr lang="en-US" dirty="0"/>
          </a:p>
        </p:txBody>
      </p:sp>
      <p:sp>
        <p:nvSpPr>
          <p:cNvPr id="3" name="Content Placeholder 2"/>
          <p:cNvSpPr>
            <a:spLocks noGrp="1"/>
          </p:cNvSpPr>
          <p:nvPr>
            <p:ph idx="1"/>
          </p:nvPr>
        </p:nvSpPr>
        <p:spPr/>
        <p:txBody>
          <a:bodyPr>
            <a:normAutofit lnSpcReduction="10000"/>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smtClean="0"/>
              <a:t>The main role of the root server system is to answer queries that are not cached in local name caches</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There are many more well-formed top level labels that are not delegated labels in the root zone than those that are (1,530)</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That means that the vast majority of the queries that are passed to the root zone servers generate a “no-such-name” (NXDOMAIN) response from the root system</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5124272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Which Root?</a:t>
            </a:r>
            <a:endParaRPr lang="en-US" dirty="0"/>
          </a:p>
        </p:txBody>
      </p:sp>
      <p:sp>
        <p:nvSpPr>
          <p:cNvPr id="3" name="Content Placeholder 2"/>
          <p:cNvSpPr>
            <a:spLocks noGrp="1"/>
          </p:cNvSpPr>
          <p:nvPr>
            <p:ph idx="1"/>
          </p:nvPr>
        </p:nvSpPr>
        <p:spPr/>
        <p:txBody>
          <a:bodyPr>
            <a:normAutofit fontScale="92500" lnSpcReduction="10000"/>
          </a:bodyPr>
          <a:lstStyle/>
          <a:p>
            <a:pPr marL="0" indent="0">
              <a:spcBef>
                <a:spcPts val="1600"/>
              </a:spcBef>
              <a:buNone/>
            </a:pPr>
            <a:r>
              <a:rPr lang="en-US" dirty="0" smtClean="0"/>
              <a:t>There is no generic “any root server” address for a resolver to use. Resolvers need to send their queries to a specific </a:t>
            </a:r>
            <a:r>
              <a:rPr lang="en-US" dirty="0" smtClean="0"/>
              <a:t>letter.</a:t>
            </a:r>
            <a:endParaRPr lang="en-US" dirty="0"/>
          </a:p>
          <a:p>
            <a:pPr marL="0" indent="0">
              <a:spcBef>
                <a:spcPts val="1600"/>
              </a:spcBef>
              <a:buNone/>
            </a:pPr>
            <a:r>
              <a:rPr lang="en-US" dirty="0" smtClean="0"/>
              <a:t>Which letter they pick is up to the resolver. Some do round robin, some latch on to the one they think is </a:t>
            </a:r>
            <a:r>
              <a:rPr lang="en-US" dirty="0" smtClean="0"/>
              <a:t>faster. There </a:t>
            </a:r>
            <a:r>
              <a:rPr lang="en-US" dirty="0" smtClean="0"/>
              <a:t>are no particular rules that resolvers use </a:t>
            </a:r>
            <a:r>
              <a:rPr lang="en-US" dirty="0" smtClean="0"/>
              <a:t>here. </a:t>
            </a:r>
            <a:endParaRPr lang="en-US" dirty="0" smtClean="0"/>
          </a:p>
          <a:p>
            <a:pPr marL="0" indent="0">
              <a:spcBef>
                <a:spcPts val="1600"/>
              </a:spcBef>
              <a:buNone/>
            </a:pPr>
            <a:r>
              <a:rPr lang="en-US" dirty="0" smtClean="0"/>
              <a:t>It’s not clear that resolvers use any particular heuristic to guide their choice of root server letter, nor is it clear that it matters in any </a:t>
            </a:r>
            <a:r>
              <a:rPr lang="en-US" dirty="0" smtClean="0"/>
              <a:t>case.</a:t>
            </a:r>
            <a:endParaRPr lang="en-US" dirty="0" smtClean="0"/>
          </a:p>
          <a:p>
            <a:pPr marL="0" indent="0">
              <a:spcBef>
                <a:spcPts val="1600"/>
              </a:spcBef>
              <a:buNone/>
            </a:pPr>
            <a:r>
              <a:rPr lang="en-US" dirty="0" smtClean="0"/>
              <a:t>If there is no response, then the resolvers will switch to another root letter and repeat the </a:t>
            </a:r>
            <a:r>
              <a:rPr lang="en-US" dirty="0" smtClean="0"/>
              <a:t>query.</a:t>
            </a:r>
            <a:endParaRPr lang="en-US" dirty="0" smtClean="0"/>
          </a:p>
          <a:p>
            <a:pPr marL="0" indent="0">
              <a:spcBef>
                <a:spcPts val="1600"/>
              </a:spcBef>
              <a:buNone/>
            </a:pPr>
            <a:endParaRPr lang="en-US" dirty="0" smtClean="0"/>
          </a:p>
        </p:txBody>
      </p:sp>
    </p:spTree>
    <p:extLst>
      <p:ext uri="{BB962C8B-B14F-4D97-AF65-F5344CB8AC3E}">
        <p14:creationId xmlns:p14="http://schemas.microsoft.com/office/powerpoint/2010/main" val="14144165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Futures for the way we use the Root Service</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As the traffic levels to the root servers increases both as steady state query levels and instances of attacks, we keep on building bigger servers and add more instances to the existing </a:t>
            </a:r>
            <a:r>
              <a:rPr lang="en-US" dirty="0" err="1" smtClean="0"/>
              <a:t>anycast</a:t>
            </a:r>
            <a:r>
              <a:rPr lang="en-US" dirty="0" smtClean="0"/>
              <a:t> clouds</a:t>
            </a:r>
          </a:p>
          <a:p>
            <a:pPr marL="0" indent="0">
              <a:buNone/>
            </a:pPr>
            <a:endParaRPr lang="en-US" dirty="0"/>
          </a:p>
          <a:p>
            <a:pPr marL="0" indent="0">
              <a:buNone/>
            </a:pPr>
            <a:r>
              <a:rPr lang="en-US" dirty="0" smtClean="0"/>
              <a:t>Can we improve the </a:t>
            </a:r>
            <a:r>
              <a:rPr lang="en-US" dirty="0" err="1" smtClean="0"/>
              <a:t>behaviour</a:t>
            </a:r>
            <a:r>
              <a:rPr lang="en-US" dirty="0" smtClean="0"/>
              <a:t> of the total system to improve its overall scaling properties without singling out the root server system?</a:t>
            </a:r>
          </a:p>
        </p:txBody>
      </p:sp>
    </p:spTree>
    <p:extLst>
      <p:ext uri="{BB962C8B-B14F-4D97-AF65-F5344CB8AC3E}">
        <p14:creationId xmlns:p14="http://schemas.microsoft.com/office/powerpoint/2010/main" val="520150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35121"/>
            <a:ext cx="8686800" cy="1325563"/>
          </a:xfrm>
        </p:spPr>
        <p:txBody>
          <a:bodyPr>
            <a:normAutofit/>
          </a:bodyPr>
          <a:lstStyle/>
          <a:p>
            <a:r>
              <a:rPr lang="en-US" sz="4000" dirty="0" smtClean="0"/>
              <a:t>The Structure of the Domain Name </a:t>
            </a:r>
            <a:r>
              <a:rPr lang="en-US" sz="4000" i="1" dirty="0" smtClean="0"/>
              <a:t>Space</a:t>
            </a:r>
            <a:endParaRPr lang="en-US" sz="4000" i="1" dirty="0"/>
          </a:p>
        </p:txBody>
      </p:sp>
      <p:sp>
        <p:nvSpPr>
          <p:cNvPr id="4" name="TextBox 3"/>
          <p:cNvSpPr txBox="1"/>
          <p:nvPr/>
        </p:nvSpPr>
        <p:spPr>
          <a:xfrm>
            <a:off x="784860" y="3611880"/>
            <a:ext cx="2034339" cy="369332"/>
          </a:xfrm>
          <a:prstGeom prst="rect">
            <a:avLst/>
          </a:prstGeom>
          <a:noFill/>
        </p:spPr>
        <p:txBody>
          <a:bodyPr wrap="none" rtlCol="0">
            <a:spAutoFit/>
          </a:bodyPr>
          <a:lstStyle/>
          <a:p>
            <a:r>
              <a:rPr lang="en-US" dirty="0" err="1" smtClean="0"/>
              <a:t>www.example.com</a:t>
            </a:r>
            <a:r>
              <a:rPr lang="en-US" dirty="0" smtClean="0"/>
              <a:t>.</a:t>
            </a:r>
            <a:endParaRPr lang="en-US" dirty="0"/>
          </a:p>
        </p:txBody>
      </p:sp>
      <p:sp>
        <p:nvSpPr>
          <p:cNvPr id="5" name="TextBox 4"/>
          <p:cNvSpPr txBox="1"/>
          <p:nvPr/>
        </p:nvSpPr>
        <p:spPr>
          <a:xfrm>
            <a:off x="3345181" y="2447568"/>
            <a:ext cx="2194559" cy="369332"/>
          </a:xfrm>
          <a:prstGeom prst="rect">
            <a:avLst/>
          </a:prstGeom>
          <a:noFill/>
        </p:spPr>
        <p:txBody>
          <a:bodyPr wrap="square" rtlCol="0">
            <a:spAutoFit/>
          </a:bodyPr>
          <a:lstStyle/>
          <a:p>
            <a:r>
              <a:rPr lang="en-US" dirty="0" smtClean="0"/>
              <a:t>. (“root”)</a:t>
            </a:r>
            <a:endParaRPr lang="en-US" dirty="0"/>
          </a:p>
        </p:txBody>
      </p:sp>
      <p:sp>
        <p:nvSpPr>
          <p:cNvPr id="6" name="TextBox 5"/>
          <p:cNvSpPr txBox="1"/>
          <p:nvPr/>
        </p:nvSpPr>
        <p:spPr>
          <a:xfrm>
            <a:off x="4218941" y="3295412"/>
            <a:ext cx="2194559" cy="369332"/>
          </a:xfrm>
          <a:prstGeom prst="rect">
            <a:avLst/>
          </a:prstGeom>
          <a:noFill/>
        </p:spPr>
        <p:txBody>
          <a:bodyPr wrap="square" rtlCol="0">
            <a:spAutoFit/>
          </a:bodyPr>
          <a:lstStyle/>
          <a:p>
            <a:r>
              <a:rPr lang="en-US" dirty="0"/>
              <a:t>c</a:t>
            </a:r>
            <a:r>
              <a:rPr lang="en-US" dirty="0" smtClean="0"/>
              <a:t>om.</a:t>
            </a:r>
            <a:endParaRPr lang="en-US" dirty="0"/>
          </a:p>
        </p:txBody>
      </p:sp>
      <p:sp>
        <p:nvSpPr>
          <p:cNvPr id="7" name="TextBox 6"/>
          <p:cNvSpPr txBox="1"/>
          <p:nvPr/>
        </p:nvSpPr>
        <p:spPr>
          <a:xfrm>
            <a:off x="5092701" y="4143256"/>
            <a:ext cx="2194559" cy="369332"/>
          </a:xfrm>
          <a:prstGeom prst="rect">
            <a:avLst/>
          </a:prstGeom>
          <a:noFill/>
        </p:spPr>
        <p:txBody>
          <a:bodyPr wrap="square" rtlCol="0">
            <a:spAutoFit/>
          </a:bodyPr>
          <a:lstStyle/>
          <a:p>
            <a:r>
              <a:rPr lang="en-US" dirty="0" err="1" smtClean="0"/>
              <a:t>example.com</a:t>
            </a:r>
            <a:r>
              <a:rPr lang="en-US" dirty="0" smtClean="0"/>
              <a:t>.</a:t>
            </a:r>
            <a:endParaRPr lang="en-US" dirty="0"/>
          </a:p>
        </p:txBody>
      </p:sp>
      <p:sp>
        <p:nvSpPr>
          <p:cNvPr id="8" name="TextBox 7"/>
          <p:cNvSpPr txBox="1"/>
          <p:nvPr/>
        </p:nvSpPr>
        <p:spPr>
          <a:xfrm>
            <a:off x="5966460" y="4991100"/>
            <a:ext cx="2674620" cy="369332"/>
          </a:xfrm>
          <a:prstGeom prst="rect">
            <a:avLst/>
          </a:prstGeom>
          <a:noFill/>
        </p:spPr>
        <p:txBody>
          <a:bodyPr wrap="square" rtlCol="0">
            <a:spAutoFit/>
          </a:bodyPr>
          <a:lstStyle/>
          <a:p>
            <a:r>
              <a:rPr lang="en-US" dirty="0" err="1" smtClean="0"/>
              <a:t>www.example.com</a:t>
            </a:r>
            <a:r>
              <a:rPr lang="en-US" dirty="0" smtClean="0"/>
              <a:t>.</a:t>
            </a:r>
            <a:endParaRPr lang="en-US" dirty="0"/>
          </a:p>
        </p:txBody>
      </p:sp>
      <p:sp>
        <p:nvSpPr>
          <p:cNvPr id="9" name="Freeform 8"/>
          <p:cNvSpPr/>
          <p:nvPr/>
        </p:nvSpPr>
        <p:spPr>
          <a:xfrm>
            <a:off x="3836775" y="2819400"/>
            <a:ext cx="529557" cy="469531"/>
          </a:xfrm>
          <a:custGeom>
            <a:avLst/>
            <a:gdLst>
              <a:gd name="connsiteX0" fmla="*/ 11325 w 529557"/>
              <a:gd name="connsiteY0" fmla="*/ 0 h 469531"/>
              <a:gd name="connsiteX1" fmla="*/ 64665 w 529557"/>
              <a:gd name="connsiteY1" fmla="*/ 83820 h 469531"/>
              <a:gd name="connsiteX2" fmla="*/ 506625 w 529557"/>
              <a:gd name="connsiteY2" fmla="*/ 434340 h 469531"/>
              <a:gd name="connsiteX3" fmla="*/ 468525 w 529557"/>
              <a:gd name="connsiteY3" fmla="*/ 236220 h 469531"/>
              <a:gd name="connsiteX4" fmla="*/ 521865 w 529557"/>
              <a:gd name="connsiteY4" fmla="*/ 464820 h 469531"/>
              <a:gd name="connsiteX5" fmla="*/ 270405 w 529557"/>
              <a:gd name="connsiteY5" fmla="*/ 396240 h 469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9557" h="469531">
                <a:moveTo>
                  <a:pt x="11325" y="0"/>
                </a:moveTo>
                <a:cubicBezTo>
                  <a:pt x="-3280" y="5715"/>
                  <a:pt x="-17885" y="11430"/>
                  <a:pt x="64665" y="83820"/>
                </a:cubicBezTo>
                <a:cubicBezTo>
                  <a:pt x="147215" y="156210"/>
                  <a:pt x="439315" y="408940"/>
                  <a:pt x="506625" y="434340"/>
                </a:cubicBezTo>
                <a:cubicBezTo>
                  <a:pt x="573935" y="459740"/>
                  <a:pt x="465985" y="231140"/>
                  <a:pt x="468525" y="236220"/>
                </a:cubicBezTo>
                <a:cubicBezTo>
                  <a:pt x="471065" y="241300"/>
                  <a:pt x="554885" y="438150"/>
                  <a:pt x="521865" y="464820"/>
                </a:cubicBezTo>
                <a:cubicBezTo>
                  <a:pt x="488845" y="491490"/>
                  <a:pt x="270405" y="396240"/>
                  <a:pt x="270405" y="39624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4609245" y="3575663"/>
            <a:ext cx="702304" cy="545760"/>
          </a:xfrm>
          <a:custGeom>
            <a:avLst/>
            <a:gdLst>
              <a:gd name="connsiteX0" fmla="*/ 16095 w 702304"/>
              <a:gd name="connsiteY0" fmla="*/ 28597 h 545760"/>
              <a:gd name="connsiteX1" fmla="*/ 84675 w 702304"/>
              <a:gd name="connsiteY1" fmla="*/ 51457 h 545760"/>
              <a:gd name="connsiteX2" fmla="*/ 671415 w 702304"/>
              <a:gd name="connsiteY2" fmla="*/ 501037 h 545760"/>
              <a:gd name="connsiteX3" fmla="*/ 625695 w 702304"/>
              <a:gd name="connsiteY3" fmla="*/ 287677 h 545760"/>
              <a:gd name="connsiteX4" fmla="*/ 694275 w 702304"/>
              <a:gd name="connsiteY4" fmla="*/ 539137 h 545760"/>
              <a:gd name="connsiteX5" fmla="*/ 404715 w 702304"/>
              <a:gd name="connsiteY5" fmla="*/ 478177 h 545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02304" h="545760">
                <a:moveTo>
                  <a:pt x="16095" y="28597"/>
                </a:moveTo>
                <a:cubicBezTo>
                  <a:pt x="-4225" y="657"/>
                  <a:pt x="-24545" y="-27283"/>
                  <a:pt x="84675" y="51457"/>
                </a:cubicBezTo>
                <a:cubicBezTo>
                  <a:pt x="193895" y="130197"/>
                  <a:pt x="581245" y="461667"/>
                  <a:pt x="671415" y="501037"/>
                </a:cubicBezTo>
                <a:cubicBezTo>
                  <a:pt x="761585" y="540407"/>
                  <a:pt x="621885" y="281327"/>
                  <a:pt x="625695" y="287677"/>
                </a:cubicBezTo>
                <a:cubicBezTo>
                  <a:pt x="629505" y="294027"/>
                  <a:pt x="731105" y="507387"/>
                  <a:pt x="694275" y="539137"/>
                </a:cubicBezTo>
                <a:cubicBezTo>
                  <a:pt x="657445" y="570887"/>
                  <a:pt x="404715" y="478177"/>
                  <a:pt x="404715" y="47817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5812889" y="4457875"/>
            <a:ext cx="570205" cy="506052"/>
          </a:xfrm>
          <a:custGeom>
            <a:avLst/>
            <a:gdLst>
              <a:gd name="connsiteX0" fmla="*/ 1171 w 570205"/>
              <a:gd name="connsiteY0" fmla="*/ 15065 h 506052"/>
              <a:gd name="connsiteX1" fmla="*/ 84991 w 570205"/>
              <a:gd name="connsiteY1" fmla="*/ 60785 h 506052"/>
              <a:gd name="connsiteX2" fmla="*/ 542191 w 570205"/>
              <a:gd name="connsiteY2" fmla="*/ 502745 h 506052"/>
              <a:gd name="connsiteX3" fmla="*/ 519331 w 570205"/>
              <a:gd name="connsiteY3" fmla="*/ 274145 h 506052"/>
              <a:gd name="connsiteX4" fmla="*/ 511711 w 570205"/>
              <a:gd name="connsiteY4" fmla="*/ 495125 h 506052"/>
              <a:gd name="connsiteX5" fmla="*/ 290731 w 570205"/>
              <a:gd name="connsiteY5" fmla="*/ 434165 h 5060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0205" h="506052">
                <a:moveTo>
                  <a:pt x="1171" y="15065"/>
                </a:moveTo>
                <a:cubicBezTo>
                  <a:pt x="-2004" y="-2715"/>
                  <a:pt x="-5179" y="-20495"/>
                  <a:pt x="84991" y="60785"/>
                </a:cubicBezTo>
                <a:cubicBezTo>
                  <a:pt x="175161" y="142065"/>
                  <a:pt x="469801" y="467185"/>
                  <a:pt x="542191" y="502745"/>
                </a:cubicBezTo>
                <a:cubicBezTo>
                  <a:pt x="614581" y="538305"/>
                  <a:pt x="524411" y="275415"/>
                  <a:pt x="519331" y="274145"/>
                </a:cubicBezTo>
                <a:cubicBezTo>
                  <a:pt x="514251" y="272875"/>
                  <a:pt x="549811" y="468455"/>
                  <a:pt x="511711" y="495125"/>
                </a:cubicBezTo>
                <a:cubicBezTo>
                  <a:pt x="473611" y="521795"/>
                  <a:pt x="382171" y="477980"/>
                  <a:pt x="290731" y="434165"/>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784860" y="4846320"/>
            <a:ext cx="4307841" cy="923330"/>
          </a:xfrm>
          <a:prstGeom prst="rect">
            <a:avLst/>
          </a:prstGeom>
          <a:noFill/>
        </p:spPr>
        <p:txBody>
          <a:bodyPr wrap="square" rtlCol="0">
            <a:spAutoFit/>
          </a:bodyPr>
          <a:lstStyle/>
          <a:p>
            <a:r>
              <a:rPr lang="en-US" dirty="0" smtClean="0"/>
              <a:t>Domain Names are a sequence of “labels” delimited by the period character that reflect a hierarchical name structure </a:t>
            </a:r>
            <a:endParaRPr lang="en-US" dirty="0"/>
          </a:p>
        </p:txBody>
      </p:sp>
      <p:sp>
        <p:nvSpPr>
          <p:cNvPr id="3" name="Freeform 2"/>
          <p:cNvSpPr/>
          <p:nvPr/>
        </p:nvSpPr>
        <p:spPr>
          <a:xfrm>
            <a:off x="2969578" y="3575663"/>
            <a:ext cx="867197" cy="501070"/>
          </a:xfrm>
          <a:custGeom>
            <a:avLst/>
            <a:gdLst>
              <a:gd name="connsiteX0" fmla="*/ 0 w 1020630"/>
              <a:gd name="connsiteY0" fmla="*/ 148035 h 709590"/>
              <a:gd name="connsiteX1" fmla="*/ 662940 w 1020630"/>
              <a:gd name="connsiteY1" fmla="*/ 132795 h 709590"/>
              <a:gd name="connsiteX2" fmla="*/ 441960 w 1020630"/>
              <a:gd name="connsiteY2" fmla="*/ 3255 h 709590"/>
              <a:gd name="connsiteX3" fmla="*/ 960120 w 1020630"/>
              <a:gd name="connsiteY3" fmla="*/ 285195 h 709590"/>
              <a:gd name="connsiteX4" fmla="*/ 975360 w 1020630"/>
              <a:gd name="connsiteY4" fmla="*/ 308055 h 709590"/>
              <a:gd name="connsiteX5" fmla="*/ 647700 w 1020630"/>
              <a:gd name="connsiteY5" fmla="*/ 704295 h 709590"/>
              <a:gd name="connsiteX6" fmla="*/ 769620 w 1020630"/>
              <a:gd name="connsiteY6" fmla="*/ 536655 h 709590"/>
              <a:gd name="connsiteX7" fmla="*/ 68580 w 1020630"/>
              <a:gd name="connsiteY7" fmla="*/ 544275 h 7095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20630" h="709590">
                <a:moveTo>
                  <a:pt x="0" y="148035"/>
                </a:moveTo>
                <a:lnTo>
                  <a:pt x="662940" y="132795"/>
                </a:lnTo>
                <a:cubicBezTo>
                  <a:pt x="736600" y="108665"/>
                  <a:pt x="392430" y="-22145"/>
                  <a:pt x="441960" y="3255"/>
                </a:cubicBezTo>
                <a:cubicBezTo>
                  <a:pt x="491490" y="28655"/>
                  <a:pt x="871220" y="234395"/>
                  <a:pt x="960120" y="285195"/>
                </a:cubicBezTo>
                <a:cubicBezTo>
                  <a:pt x="1049020" y="335995"/>
                  <a:pt x="1027430" y="238205"/>
                  <a:pt x="975360" y="308055"/>
                </a:cubicBezTo>
                <a:cubicBezTo>
                  <a:pt x="923290" y="377905"/>
                  <a:pt x="681990" y="666195"/>
                  <a:pt x="647700" y="704295"/>
                </a:cubicBezTo>
                <a:cubicBezTo>
                  <a:pt x="613410" y="742395"/>
                  <a:pt x="866140" y="563325"/>
                  <a:pt x="769620" y="536655"/>
                </a:cubicBezTo>
                <a:cubicBezTo>
                  <a:pt x="673100" y="509985"/>
                  <a:pt x="68580" y="544275"/>
                  <a:pt x="68580" y="544275"/>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05161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DNSSEC changes Everything</a:t>
            </a:r>
            <a:endParaRPr lang="en-US" dirty="0"/>
          </a:p>
        </p:txBody>
      </p:sp>
      <p:sp>
        <p:nvSpPr>
          <p:cNvPr id="3" name="Content Placeholder 2"/>
          <p:cNvSpPr>
            <a:spLocks noGrp="1"/>
          </p:cNvSpPr>
          <p:nvPr>
            <p:ph idx="1"/>
          </p:nvPr>
        </p:nvSpPr>
        <p:spPr/>
        <p:txBody>
          <a:bodyPr/>
          <a:lstStyle/>
          <a:p>
            <a:pPr marL="0" indent="0">
              <a:buNone/>
            </a:pPr>
            <a:r>
              <a:rPr lang="en-US" dirty="0" smtClean="0"/>
              <a:t>Before DNSSEC we relied on the assumption that if we asked an IP address of a root server then the response was genuine</a:t>
            </a:r>
          </a:p>
          <a:p>
            <a:pPr marL="0" indent="0">
              <a:buNone/>
            </a:pPr>
            <a:endParaRPr lang="en-US" dirty="0"/>
          </a:p>
          <a:p>
            <a:pPr marL="0" indent="0">
              <a:buNone/>
            </a:pPr>
            <a:r>
              <a:rPr lang="en-US" dirty="0" smtClean="0"/>
              <a:t>With DNSSEC we can ask anyone, and then use validation to assure ourselves that the answer is genuine</a:t>
            </a:r>
          </a:p>
          <a:p>
            <a:pPr marL="0" indent="0">
              <a:buNone/>
            </a:pPr>
            <a:endParaRPr lang="en-US" dirty="0" smtClean="0"/>
          </a:p>
          <a:p>
            <a:pPr marL="0" indent="0">
              <a:buNone/>
            </a:pPr>
            <a:r>
              <a:rPr lang="en-US" dirty="0" smtClean="0"/>
              <a:t>How can we use this?</a:t>
            </a:r>
            <a:endParaRPr lang="en-US" dirty="0"/>
          </a:p>
        </p:txBody>
      </p:sp>
    </p:spTree>
    <p:extLst>
      <p:ext uri="{BB962C8B-B14F-4D97-AF65-F5344CB8AC3E}">
        <p14:creationId xmlns:p14="http://schemas.microsoft.com/office/powerpoint/2010/main" val="6715769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DNSSEC-Enabled Directions for the Root Service</a:t>
            </a:r>
            <a:endParaRPr lang="en-US" dirty="0"/>
          </a:p>
        </p:txBody>
      </p:sp>
      <p:sp>
        <p:nvSpPr>
          <p:cNvPr id="3" name="Content Placeholder 2"/>
          <p:cNvSpPr>
            <a:spLocks noGrp="1"/>
          </p:cNvSpPr>
          <p:nvPr>
            <p:ph idx="1"/>
          </p:nvPr>
        </p:nvSpPr>
        <p:spPr/>
        <p:txBody>
          <a:bodyPr>
            <a:normAutofit fontScale="77500" lnSpcReduction="20000"/>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smtClean="0"/>
              <a:t>DNSSEC opens some fascinating possibilities, allowing us to explore other options in how the root zone is distributed towards DNS resolvers in addition to the convention collection of Root Server Letter </a:t>
            </a:r>
            <a:r>
              <a:rPr lang="en-US" dirty="0" err="1" smtClean="0"/>
              <a:t>anycast</a:t>
            </a:r>
            <a:r>
              <a:rPr lang="en-US" dirty="0" smtClean="0"/>
              <a:t> constellations</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The underlying ability provided by DNSSEC is that no matter how you obtain a response from the root zone, you can validate its authenticity with DNSSEC</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This allows us to enlist DNSSEC-aware DNS resolvers to provide authoritative DNS responses from their local cache that would’ve otherwise required a query to a root server. This can be used to provide a significant augmentation to the capability of the root system without actually changing the scale or capability of the dedicated root zone servers themselves</a:t>
            </a:r>
            <a:endParaRPr lang="en-US" dirty="0"/>
          </a:p>
        </p:txBody>
      </p:sp>
    </p:spTree>
    <p:extLst>
      <p:ext uri="{BB962C8B-B14F-4D97-AF65-F5344CB8AC3E}">
        <p14:creationId xmlns:p14="http://schemas.microsoft.com/office/powerpoint/2010/main" val="11268758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 Root </a:t>
            </a:r>
            <a:r>
              <a:rPr lang="en-US" dirty="0" err="1" smtClean="0"/>
              <a:t>Secondaries</a:t>
            </a:r>
            <a:r>
              <a:rPr lang="en-US" dirty="0" smtClean="0"/>
              <a:t> - RFC7706</a:t>
            </a:r>
            <a:endParaRPr lang="en-US" dirty="0"/>
          </a:p>
        </p:txBody>
      </p:sp>
      <p:sp>
        <p:nvSpPr>
          <p:cNvPr id="3" name="Content Placeholder 2"/>
          <p:cNvSpPr>
            <a:spLocks noGrp="1"/>
          </p:cNvSpPr>
          <p:nvPr>
            <p:ph idx="1"/>
          </p:nvPr>
        </p:nvSpPr>
        <p:spPr/>
        <p:txBody>
          <a:bodyPr/>
          <a:lstStyle/>
          <a:p>
            <a:pPr marL="0" indent="0">
              <a:buNone/>
            </a:pPr>
            <a:r>
              <a:rPr lang="en-US" dirty="0" smtClean="0"/>
              <a:t>Enlist DNS resolvers to offer a root zone secondary service </a:t>
            </a:r>
          </a:p>
          <a:p>
            <a:pPr marL="0" indent="0">
              <a:buNone/>
            </a:pPr>
            <a:r>
              <a:rPr lang="en-US" dirty="0" smtClean="0"/>
              <a:t>If resolvers use this approach then they only need to query a root server infrequently and perform a zone transfer of the current state of the root zone (IXFR from a root server), and use this validated copy of the root zone to directly answer all queries that refer to the root zone</a:t>
            </a:r>
            <a:endParaRPr lang="en-US" dirty="0"/>
          </a:p>
        </p:txBody>
      </p:sp>
    </p:spTree>
    <p:extLst>
      <p:ext uri="{BB962C8B-B14F-4D97-AF65-F5344CB8AC3E}">
        <p14:creationId xmlns:p14="http://schemas.microsoft.com/office/powerpoint/2010/main" val="12794274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“Aggressive” NSEC caching</a:t>
            </a:r>
            <a:endParaRPr lang="en-US" dirty="0"/>
          </a:p>
        </p:txBody>
      </p:sp>
      <p:sp>
        <p:nvSpPr>
          <p:cNvPr id="3" name="Content Placeholder 2"/>
          <p:cNvSpPr>
            <a:spLocks noGrp="1"/>
          </p:cNvSpPr>
          <p:nvPr>
            <p:ph idx="1"/>
          </p:nvPr>
        </p:nvSpPr>
        <p:spPr>
          <a:xfrm>
            <a:off x="628650" y="1825624"/>
            <a:ext cx="7886700" cy="4724465"/>
          </a:xfrm>
        </p:spPr>
        <p:txBody>
          <a:bodyPr>
            <a:normAutofit fontScale="77500" lnSpcReduction="20000"/>
          </a:bodyPr>
          <a:lstStyle/>
          <a:p>
            <a:pPr marL="0" indent="0">
              <a:spcBef>
                <a:spcPts val="1600"/>
              </a:spcBef>
              <a:buNone/>
            </a:pPr>
            <a:r>
              <a:rPr lang="en-US" dirty="0" smtClean="0"/>
              <a:t>Most of the queries seen at the root are for non-existent domains</a:t>
            </a:r>
          </a:p>
          <a:p>
            <a:pPr marL="0" indent="0">
              <a:spcBef>
                <a:spcPts val="1600"/>
              </a:spcBef>
              <a:buNone/>
            </a:pPr>
            <a:r>
              <a:rPr lang="en-US" dirty="0"/>
              <a:t>R</a:t>
            </a:r>
            <a:r>
              <a:rPr lang="en-US" dirty="0" smtClean="0"/>
              <a:t>esolvers cache the nonexistence of a given name</a:t>
            </a:r>
          </a:p>
          <a:p>
            <a:pPr marL="0" indent="0">
              <a:spcBef>
                <a:spcPts val="1600"/>
              </a:spcBef>
              <a:buNone/>
            </a:pPr>
            <a:r>
              <a:rPr lang="en-US" dirty="0" smtClean="0"/>
              <a:t>But a DNSSEC-signed NXDOMAIN response from the root zone actually describes a range </a:t>
            </a:r>
            <a:r>
              <a:rPr lang="en-US" dirty="0"/>
              <a:t>of labels that do not </a:t>
            </a:r>
            <a:r>
              <a:rPr lang="en-US" dirty="0" smtClean="0"/>
              <a:t>exist, and it</a:t>
            </a:r>
            <a:r>
              <a:rPr lang="mr-IN" dirty="0" smtClean="0"/>
              <a:t>’</a:t>
            </a:r>
            <a:r>
              <a:rPr lang="en-US" dirty="0" smtClean="0"/>
              <a:t>s the range that is signed, not the actual query name</a:t>
            </a:r>
          </a:p>
          <a:p>
            <a:pPr marL="0" indent="0">
              <a:spcBef>
                <a:spcPts val="1600"/>
              </a:spcBef>
              <a:buNone/>
            </a:pPr>
            <a:r>
              <a:rPr lang="en-US" dirty="0" smtClean="0"/>
              <a:t>If resolvers cached this range and the signed response, then they could use the same signed response to locally answer a query for any name that falls within the same label range</a:t>
            </a:r>
          </a:p>
          <a:p>
            <a:pPr marL="0" indent="0">
              <a:spcBef>
                <a:spcPts val="1600"/>
              </a:spcBef>
              <a:buNone/>
            </a:pPr>
            <a:r>
              <a:rPr lang="en-US" dirty="0" smtClean="0"/>
              <a:t>This has a similar effect to RFC7706, but without any configuration overhead, nor is there any requirement for supporting root zone transfers. </a:t>
            </a:r>
          </a:p>
          <a:p>
            <a:pPr marL="0" indent="0">
              <a:spcBef>
                <a:spcPts val="1600"/>
              </a:spcBef>
              <a:buNone/>
            </a:pPr>
            <a:r>
              <a:rPr lang="en-US" dirty="0" smtClean="0"/>
              <a:t>This approach increases the effectiveness of the local cache by allowing the local resolver to learn entire ranges of non-existent names in the root</a:t>
            </a:r>
            <a:endParaRPr lang="en-US" dirty="0"/>
          </a:p>
        </p:txBody>
      </p:sp>
    </p:spTree>
    <p:extLst>
      <p:ext uri="{BB962C8B-B14F-4D97-AF65-F5344CB8AC3E}">
        <p14:creationId xmlns:p14="http://schemas.microsoft.com/office/powerpoint/2010/main" val="5766365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411779"/>
            <a:ext cx="7886700" cy="1325563"/>
          </a:xfrm>
        </p:spPr>
        <p:txBody>
          <a:bodyPr/>
          <a:lstStyle/>
          <a:p>
            <a:r>
              <a:rPr lang="en-US" dirty="0" smtClean="0"/>
              <a:t>Research and Analysis</a:t>
            </a:r>
            <a:endParaRPr lang="en-US" dirty="0"/>
          </a:p>
        </p:txBody>
      </p:sp>
      <p:sp>
        <p:nvSpPr>
          <p:cNvPr id="3" name="Content Placeholder 2"/>
          <p:cNvSpPr>
            <a:spLocks noGrp="1"/>
          </p:cNvSpPr>
          <p:nvPr>
            <p:ph idx="1"/>
          </p:nvPr>
        </p:nvSpPr>
        <p:spPr/>
        <p:txBody>
          <a:bodyPr>
            <a:normAutofit fontScale="85000" lnSpcReduction="20000"/>
          </a:bodyPr>
          <a:lstStyle/>
          <a:p>
            <a:pPr marL="0" marR="0" lvl="0" indent="0" defTabSz="914400" eaLnBrk="1" fontAlgn="auto" latinLnBrk="0" hangingPunct="1">
              <a:lnSpc>
                <a:spcPct val="100000"/>
              </a:lnSpc>
              <a:spcBef>
                <a:spcPts val="0"/>
              </a:spcBef>
              <a:spcAft>
                <a:spcPts val="1200"/>
              </a:spcAft>
              <a:buClrTx/>
              <a:buSzTx/>
              <a:buFontTx/>
              <a:buNone/>
              <a:tabLst/>
              <a:defRPr/>
            </a:pPr>
            <a:r>
              <a:rPr lang="en-US" dirty="0" smtClean="0"/>
              <a:t>Can we peer inside the interactions between DNS resolvers and root servers to look at how the use the root system? Can we see to what extent resolvers spread their queries across the entire collection of root servers and to what extent they express a preference to use what they see as the “fastest” such server?</a:t>
            </a:r>
          </a:p>
          <a:p>
            <a:pPr marL="0" marR="0" lvl="0" indent="0" defTabSz="914400" eaLnBrk="1" fontAlgn="auto" latinLnBrk="0" hangingPunct="1">
              <a:lnSpc>
                <a:spcPct val="100000"/>
              </a:lnSpc>
              <a:spcBef>
                <a:spcPts val="0"/>
              </a:spcBef>
              <a:spcAft>
                <a:spcPts val="1200"/>
              </a:spcAft>
              <a:buClrTx/>
              <a:buSzTx/>
              <a:buFontTx/>
              <a:buNone/>
              <a:tabLst/>
              <a:defRPr/>
            </a:pPr>
            <a:r>
              <a:rPr lang="en-US" dirty="0" smtClean="0"/>
              <a:t>What is the interaction between V4 and V6 transports for the root servers and the </a:t>
            </a:r>
            <a:r>
              <a:rPr lang="en-US" dirty="0" err="1" smtClean="0"/>
              <a:t>anycast</a:t>
            </a:r>
            <a:r>
              <a:rPr lang="en-US" dirty="0" smtClean="0"/>
              <a:t> distributions?</a:t>
            </a:r>
          </a:p>
          <a:p>
            <a:pPr marL="0" marR="0" lvl="0" indent="0" defTabSz="914400" eaLnBrk="1" fontAlgn="auto" latinLnBrk="0" hangingPunct="1">
              <a:lnSpc>
                <a:spcPct val="100000"/>
              </a:lnSpc>
              <a:spcBef>
                <a:spcPts val="0"/>
              </a:spcBef>
              <a:spcAft>
                <a:spcPts val="1200"/>
              </a:spcAft>
              <a:buClrTx/>
              <a:buSzTx/>
              <a:buFontTx/>
              <a:buNone/>
              <a:tabLst/>
              <a:defRPr/>
            </a:pPr>
            <a:r>
              <a:rPr lang="en-US" dirty="0" smtClean="0"/>
              <a:t>What local caching parameters are used by DNS resolvers for root zone data?</a:t>
            </a:r>
          </a:p>
          <a:p>
            <a:pPr marL="0" marR="0" lvl="0" indent="0" defTabSz="914400" eaLnBrk="1" fontAlgn="auto" latinLnBrk="0" hangingPunct="1">
              <a:lnSpc>
                <a:spcPct val="100000"/>
              </a:lnSpc>
              <a:spcBef>
                <a:spcPts val="0"/>
              </a:spcBef>
              <a:spcAft>
                <a:spcPts val="1200"/>
              </a:spcAft>
              <a:buClrTx/>
              <a:buSzTx/>
              <a:buFontTx/>
              <a:buNone/>
              <a:tabLst/>
              <a:defRPr/>
            </a:pPr>
            <a:r>
              <a:rPr lang="en-US" dirty="0" smtClean="0"/>
              <a:t>To what extent do DNS resolvers ask for DNSSEC signatures for root zone data?</a:t>
            </a:r>
            <a:endParaRPr lang="en-US" dirty="0"/>
          </a:p>
        </p:txBody>
      </p:sp>
    </p:spTree>
    <p:extLst>
      <p:ext uri="{BB962C8B-B14F-4D97-AF65-F5344CB8AC3E}">
        <p14:creationId xmlns:p14="http://schemas.microsoft.com/office/powerpoint/2010/main" val="10793790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407122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 y="334646"/>
            <a:ext cx="8961120" cy="1325563"/>
          </a:xfrm>
        </p:spPr>
        <p:txBody>
          <a:bodyPr>
            <a:normAutofit/>
          </a:bodyPr>
          <a:lstStyle/>
          <a:p>
            <a:r>
              <a:rPr lang="en-US" sz="4000" dirty="0" smtClean="0"/>
              <a:t>The Structure of the Domain Name </a:t>
            </a:r>
            <a:r>
              <a:rPr lang="en-US" sz="4000" i="1" dirty="0" smtClean="0"/>
              <a:t>System</a:t>
            </a:r>
            <a:endParaRPr lang="en-US" sz="4000" i="1" dirty="0"/>
          </a:p>
        </p:txBody>
      </p:sp>
      <p:sp>
        <p:nvSpPr>
          <p:cNvPr id="3" name="Content Placeholder 2"/>
          <p:cNvSpPr>
            <a:spLocks noGrp="1"/>
          </p:cNvSpPr>
          <p:nvPr>
            <p:ph idx="1"/>
          </p:nvPr>
        </p:nvSpPr>
        <p:spPr/>
        <p:txBody>
          <a:bodyPr>
            <a:normAutofit/>
          </a:bodyPr>
          <a:lstStyle/>
          <a:p>
            <a:pPr marL="0" indent="0">
              <a:buNone/>
            </a:pPr>
            <a:r>
              <a:rPr lang="en-US" sz="1800" dirty="0" smtClean="0"/>
              <a:t>The Domain Name System (DNS) is a distributed data collection using a delegation hierarchy that reflects the internal hierarchical structure of domain names. At each level in the name hierarchy each label represents a potential point of administrative delegation </a:t>
            </a:r>
            <a:endParaRPr lang="en-US" sz="1800" dirty="0"/>
          </a:p>
        </p:txBody>
      </p:sp>
      <p:sp>
        <p:nvSpPr>
          <p:cNvPr id="12" name="TextBox 11"/>
          <p:cNvSpPr txBox="1"/>
          <p:nvPr/>
        </p:nvSpPr>
        <p:spPr>
          <a:xfrm>
            <a:off x="922020" y="4154129"/>
            <a:ext cx="2034339" cy="369332"/>
          </a:xfrm>
          <a:prstGeom prst="rect">
            <a:avLst/>
          </a:prstGeom>
          <a:noFill/>
        </p:spPr>
        <p:txBody>
          <a:bodyPr wrap="none" rtlCol="0">
            <a:spAutoFit/>
          </a:bodyPr>
          <a:lstStyle/>
          <a:p>
            <a:r>
              <a:rPr lang="en-US" dirty="0" err="1" smtClean="0"/>
              <a:t>www.example.com</a:t>
            </a:r>
            <a:r>
              <a:rPr lang="en-US" dirty="0" smtClean="0"/>
              <a:t>.</a:t>
            </a:r>
            <a:endParaRPr lang="en-US" dirty="0"/>
          </a:p>
        </p:txBody>
      </p:sp>
      <p:sp>
        <p:nvSpPr>
          <p:cNvPr id="13" name="TextBox 12"/>
          <p:cNvSpPr txBox="1"/>
          <p:nvPr/>
        </p:nvSpPr>
        <p:spPr>
          <a:xfrm>
            <a:off x="3482341" y="2989817"/>
            <a:ext cx="2194559" cy="369332"/>
          </a:xfrm>
          <a:prstGeom prst="rect">
            <a:avLst/>
          </a:prstGeom>
          <a:noFill/>
        </p:spPr>
        <p:txBody>
          <a:bodyPr wrap="square" rtlCol="0">
            <a:spAutoFit/>
          </a:bodyPr>
          <a:lstStyle/>
          <a:p>
            <a:r>
              <a:rPr lang="en-US" dirty="0" smtClean="0"/>
              <a:t>. (“root”) zone</a:t>
            </a:r>
            <a:endParaRPr lang="en-US" dirty="0"/>
          </a:p>
        </p:txBody>
      </p:sp>
      <p:sp>
        <p:nvSpPr>
          <p:cNvPr id="14" name="TextBox 13"/>
          <p:cNvSpPr txBox="1"/>
          <p:nvPr/>
        </p:nvSpPr>
        <p:spPr>
          <a:xfrm>
            <a:off x="4356101" y="3837661"/>
            <a:ext cx="2194559" cy="369332"/>
          </a:xfrm>
          <a:prstGeom prst="rect">
            <a:avLst/>
          </a:prstGeom>
          <a:noFill/>
        </p:spPr>
        <p:txBody>
          <a:bodyPr wrap="square" rtlCol="0">
            <a:spAutoFit/>
          </a:bodyPr>
          <a:lstStyle/>
          <a:p>
            <a:r>
              <a:rPr lang="en-US" dirty="0"/>
              <a:t>c</a:t>
            </a:r>
            <a:r>
              <a:rPr lang="en-US" dirty="0" smtClean="0"/>
              <a:t>om. zone</a:t>
            </a:r>
            <a:endParaRPr lang="en-US" dirty="0"/>
          </a:p>
        </p:txBody>
      </p:sp>
      <p:sp>
        <p:nvSpPr>
          <p:cNvPr id="15" name="TextBox 14"/>
          <p:cNvSpPr txBox="1"/>
          <p:nvPr/>
        </p:nvSpPr>
        <p:spPr>
          <a:xfrm>
            <a:off x="5229861" y="4685505"/>
            <a:ext cx="2194559" cy="369332"/>
          </a:xfrm>
          <a:prstGeom prst="rect">
            <a:avLst/>
          </a:prstGeom>
          <a:noFill/>
        </p:spPr>
        <p:txBody>
          <a:bodyPr wrap="square" rtlCol="0">
            <a:spAutoFit/>
          </a:bodyPr>
          <a:lstStyle/>
          <a:p>
            <a:r>
              <a:rPr lang="en-US" dirty="0" err="1" smtClean="0"/>
              <a:t>example.com</a:t>
            </a:r>
            <a:r>
              <a:rPr lang="en-US" dirty="0" smtClean="0"/>
              <a:t>. zone</a:t>
            </a:r>
            <a:endParaRPr lang="en-US" dirty="0"/>
          </a:p>
        </p:txBody>
      </p:sp>
      <p:sp>
        <p:nvSpPr>
          <p:cNvPr id="16" name="TextBox 15"/>
          <p:cNvSpPr txBox="1"/>
          <p:nvPr/>
        </p:nvSpPr>
        <p:spPr>
          <a:xfrm>
            <a:off x="6103620" y="5533349"/>
            <a:ext cx="2674620" cy="369332"/>
          </a:xfrm>
          <a:prstGeom prst="rect">
            <a:avLst/>
          </a:prstGeom>
          <a:noFill/>
        </p:spPr>
        <p:txBody>
          <a:bodyPr wrap="square" rtlCol="0">
            <a:spAutoFit/>
          </a:bodyPr>
          <a:lstStyle/>
          <a:p>
            <a:r>
              <a:rPr lang="en-US" dirty="0" err="1" smtClean="0"/>
              <a:t>www.example.com</a:t>
            </a:r>
            <a:r>
              <a:rPr lang="en-US" dirty="0" smtClean="0"/>
              <a:t>.</a:t>
            </a:r>
            <a:endParaRPr lang="en-US" dirty="0"/>
          </a:p>
        </p:txBody>
      </p:sp>
      <p:sp>
        <p:nvSpPr>
          <p:cNvPr id="17" name="Freeform 16"/>
          <p:cNvSpPr/>
          <p:nvPr/>
        </p:nvSpPr>
        <p:spPr>
          <a:xfrm>
            <a:off x="3973935" y="3361649"/>
            <a:ext cx="529557" cy="469531"/>
          </a:xfrm>
          <a:custGeom>
            <a:avLst/>
            <a:gdLst>
              <a:gd name="connsiteX0" fmla="*/ 11325 w 529557"/>
              <a:gd name="connsiteY0" fmla="*/ 0 h 469531"/>
              <a:gd name="connsiteX1" fmla="*/ 64665 w 529557"/>
              <a:gd name="connsiteY1" fmla="*/ 83820 h 469531"/>
              <a:gd name="connsiteX2" fmla="*/ 506625 w 529557"/>
              <a:gd name="connsiteY2" fmla="*/ 434340 h 469531"/>
              <a:gd name="connsiteX3" fmla="*/ 468525 w 529557"/>
              <a:gd name="connsiteY3" fmla="*/ 236220 h 469531"/>
              <a:gd name="connsiteX4" fmla="*/ 521865 w 529557"/>
              <a:gd name="connsiteY4" fmla="*/ 464820 h 469531"/>
              <a:gd name="connsiteX5" fmla="*/ 270405 w 529557"/>
              <a:gd name="connsiteY5" fmla="*/ 396240 h 469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9557" h="469531">
                <a:moveTo>
                  <a:pt x="11325" y="0"/>
                </a:moveTo>
                <a:cubicBezTo>
                  <a:pt x="-3280" y="5715"/>
                  <a:pt x="-17885" y="11430"/>
                  <a:pt x="64665" y="83820"/>
                </a:cubicBezTo>
                <a:cubicBezTo>
                  <a:pt x="147215" y="156210"/>
                  <a:pt x="439315" y="408940"/>
                  <a:pt x="506625" y="434340"/>
                </a:cubicBezTo>
                <a:cubicBezTo>
                  <a:pt x="573935" y="459740"/>
                  <a:pt x="465985" y="231140"/>
                  <a:pt x="468525" y="236220"/>
                </a:cubicBezTo>
                <a:cubicBezTo>
                  <a:pt x="471065" y="241300"/>
                  <a:pt x="554885" y="438150"/>
                  <a:pt x="521865" y="464820"/>
                </a:cubicBezTo>
                <a:cubicBezTo>
                  <a:pt x="488845" y="491490"/>
                  <a:pt x="270405" y="396240"/>
                  <a:pt x="270405" y="39624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17"/>
          <p:cNvSpPr/>
          <p:nvPr/>
        </p:nvSpPr>
        <p:spPr>
          <a:xfrm>
            <a:off x="4746405" y="4117912"/>
            <a:ext cx="702304" cy="545760"/>
          </a:xfrm>
          <a:custGeom>
            <a:avLst/>
            <a:gdLst>
              <a:gd name="connsiteX0" fmla="*/ 16095 w 702304"/>
              <a:gd name="connsiteY0" fmla="*/ 28597 h 545760"/>
              <a:gd name="connsiteX1" fmla="*/ 84675 w 702304"/>
              <a:gd name="connsiteY1" fmla="*/ 51457 h 545760"/>
              <a:gd name="connsiteX2" fmla="*/ 671415 w 702304"/>
              <a:gd name="connsiteY2" fmla="*/ 501037 h 545760"/>
              <a:gd name="connsiteX3" fmla="*/ 625695 w 702304"/>
              <a:gd name="connsiteY3" fmla="*/ 287677 h 545760"/>
              <a:gd name="connsiteX4" fmla="*/ 694275 w 702304"/>
              <a:gd name="connsiteY4" fmla="*/ 539137 h 545760"/>
              <a:gd name="connsiteX5" fmla="*/ 404715 w 702304"/>
              <a:gd name="connsiteY5" fmla="*/ 478177 h 545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02304" h="545760">
                <a:moveTo>
                  <a:pt x="16095" y="28597"/>
                </a:moveTo>
                <a:cubicBezTo>
                  <a:pt x="-4225" y="657"/>
                  <a:pt x="-24545" y="-27283"/>
                  <a:pt x="84675" y="51457"/>
                </a:cubicBezTo>
                <a:cubicBezTo>
                  <a:pt x="193895" y="130197"/>
                  <a:pt x="581245" y="461667"/>
                  <a:pt x="671415" y="501037"/>
                </a:cubicBezTo>
                <a:cubicBezTo>
                  <a:pt x="761585" y="540407"/>
                  <a:pt x="621885" y="281327"/>
                  <a:pt x="625695" y="287677"/>
                </a:cubicBezTo>
                <a:cubicBezTo>
                  <a:pt x="629505" y="294027"/>
                  <a:pt x="731105" y="507387"/>
                  <a:pt x="694275" y="539137"/>
                </a:cubicBezTo>
                <a:cubicBezTo>
                  <a:pt x="657445" y="570887"/>
                  <a:pt x="404715" y="478177"/>
                  <a:pt x="404715" y="47817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18"/>
          <p:cNvSpPr/>
          <p:nvPr/>
        </p:nvSpPr>
        <p:spPr>
          <a:xfrm>
            <a:off x="5950049" y="5000124"/>
            <a:ext cx="570205" cy="506052"/>
          </a:xfrm>
          <a:custGeom>
            <a:avLst/>
            <a:gdLst>
              <a:gd name="connsiteX0" fmla="*/ 1171 w 570205"/>
              <a:gd name="connsiteY0" fmla="*/ 15065 h 506052"/>
              <a:gd name="connsiteX1" fmla="*/ 84991 w 570205"/>
              <a:gd name="connsiteY1" fmla="*/ 60785 h 506052"/>
              <a:gd name="connsiteX2" fmla="*/ 542191 w 570205"/>
              <a:gd name="connsiteY2" fmla="*/ 502745 h 506052"/>
              <a:gd name="connsiteX3" fmla="*/ 519331 w 570205"/>
              <a:gd name="connsiteY3" fmla="*/ 274145 h 506052"/>
              <a:gd name="connsiteX4" fmla="*/ 511711 w 570205"/>
              <a:gd name="connsiteY4" fmla="*/ 495125 h 506052"/>
              <a:gd name="connsiteX5" fmla="*/ 290731 w 570205"/>
              <a:gd name="connsiteY5" fmla="*/ 434165 h 5060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0205" h="506052">
                <a:moveTo>
                  <a:pt x="1171" y="15065"/>
                </a:moveTo>
                <a:cubicBezTo>
                  <a:pt x="-2004" y="-2715"/>
                  <a:pt x="-5179" y="-20495"/>
                  <a:pt x="84991" y="60785"/>
                </a:cubicBezTo>
                <a:cubicBezTo>
                  <a:pt x="175161" y="142065"/>
                  <a:pt x="469801" y="467185"/>
                  <a:pt x="542191" y="502745"/>
                </a:cubicBezTo>
                <a:cubicBezTo>
                  <a:pt x="614581" y="538305"/>
                  <a:pt x="524411" y="275415"/>
                  <a:pt x="519331" y="274145"/>
                </a:cubicBezTo>
                <a:cubicBezTo>
                  <a:pt x="514251" y="272875"/>
                  <a:pt x="549811" y="468455"/>
                  <a:pt x="511711" y="495125"/>
                </a:cubicBezTo>
                <a:cubicBezTo>
                  <a:pt x="473611" y="521795"/>
                  <a:pt x="382171" y="477980"/>
                  <a:pt x="290731" y="434165"/>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115976" y="5076670"/>
            <a:ext cx="5919064" cy="1477328"/>
          </a:xfrm>
          <a:prstGeom prst="rect">
            <a:avLst/>
          </a:prstGeom>
          <a:noFill/>
        </p:spPr>
        <p:txBody>
          <a:bodyPr wrap="square" rtlCol="0">
            <a:spAutoFit/>
          </a:bodyPr>
          <a:lstStyle/>
          <a:p>
            <a:r>
              <a:rPr lang="en-US" dirty="0" smtClean="0"/>
              <a:t>Each zone contains a list of defined labels</a:t>
            </a:r>
          </a:p>
          <a:p>
            <a:endParaRPr lang="en-US" dirty="0"/>
          </a:p>
          <a:p>
            <a:r>
              <a:rPr lang="en-US" dirty="0" smtClean="0"/>
              <a:t>Labels can either reflect a </a:t>
            </a:r>
            <a:r>
              <a:rPr lang="en-US" i="1" dirty="0" smtClean="0"/>
              <a:t>delegation</a:t>
            </a:r>
            <a:r>
              <a:rPr lang="en-US" dirty="0" smtClean="0"/>
              <a:t> to a subordinate zone</a:t>
            </a:r>
            <a:r>
              <a:rPr lang="en-US" dirty="0"/>
              <a:t> </a:t>
            </a:r>
            <a:r>
              <a:rPr lang="en-US" dirty="0" smtClean="0"/>
              <a:t>or they can be a </a:t>
            </a:r>
            <a:r>
              <a:rPr lang="en-US" i="1" dirty="0" smtClean="0"/>
              <a:t>terminal </a:t>
            </a:r>
            <a:r>
              <a:rPr lang="en-US" dirty="0" smtClean="0"/>
              <a:t> label that contains attribute information associated with that label</a:t>
            </a:r>
          </a:p>
        </p:txBody>
      </p:sp>
      <p:sp>
        <p:nvSpPr>
          <p:cNvPr id="21" name="TextBox 20"/>
          <p:cNvSpPr txBox="1"/>
          <p:nvPr/>
        </p:nvSpPr>
        <p:spPr>
          <a:xfrm>
            <a:off x="4158685" y="3339965"/>
            <a:ext cx="2501006" cy="276999"/>
          </a:xfrm>
          <a:prstGeom prst="rect">
            <a:avLst/>
          </a:prstGeom>
          <a:noFill/>
        </p:spPr>
        <p:txBody>
          <a:bodyPr wrap="none" rtlCol="0">
            <a:spAutoFit/>
          </a:bodyPr>
          <a:lstStyle/>
          <a:p>
            <a:r>
              <a:rPr lang="en-US" sz="1200" dirty="0" smtClean="0">
                <a:solidFill>
                  <a:schemeClr val="accent1">
                    <a:lumMod val="75000"/>
                  </a:schemeClr>
                </a:solidFill>
                <a:latin typeface="AhnbergHand" charset="0"/>
                <a:ea typeface="AhnbergHand" charset="0"/>
                <a:cs typeface="AhnbergHand" charset="0"/>
              </a:rPr>
              <a:t>Delegation of the label “com”</a:t>
            </a:r>
            <a:endParaRPr lang="en-US" dirty="0">
              <a:solidFill>
                <a:schemeClr val="accent1">
                  <a:lumMod val="75000"/>
                </a:schemeClr>
              </a:solidFill>
              <a:latin typeface="AhnbergHand" charset="0"/>
              <a:ea typeface="AhnbergHand" charset="0"/>
              <a:cs typeface="AhnbergHand" charset="0"/>
            </a:endParaRPr>
          </a:p>
        </p:txBody>
      </p:sp>
      <p:sp>
        <p:nvSpPr>
          <p:cNvPr id="22" name="TextBox 21"/>
          <p:cNvSpPr txBox="1"/>
          <p:nvPr/>
        </p:nvSpPr>
        <p:spPr>
          <a:xfrm>
            <a:off x="5229861" y="4074774"/>
            <a:ext cx="2802370" cy="276999"/>
          </a:xfrm>
          <a:prstGeom prst="rect">
            <a:avLst/>
          </a:prstGeom>
          <a:noFill/>
        </p:spPr>
        <p:txBody>
          <a:bodyPr wrap="none" rtlCol="0">
            <a:spAutoFit/>
          </a:bodyPr>
          <a:lstStyle/>
          <a:p>
            <a:r>
              <a:rPr lang="en-US" sz="1200" dirty="0" smtClean="0">
                <a:solidFill>
                  <a:schemeClr val="accent1">
                    <a:lumMod val="75000"/>
                  </a:schemeClr>
                </a:solidFill>
                <a:latin typeface="AhnbergHand" charset="0"/>
                <a:ea typeface="AhnbergHand" charset="0"/>
                <a:cs typeface="AhnbergHand" charset="0"/>
              </a:rPr>
              <a:t>Delegation of the label “example”</a:t>
            </a:r>
            <a:endParaRPr lang="en-US" dirty="0">
              <a:solidFill>
                <a:schemeClr val="accent1">
                  <a:lumMod val="75000"/>
                </a:schemeClr>
              </a:solidFill>
              <a:latin typeface="AhnbergHand" charset="0"/>
              <a:ea typeface="AhnbergHand" charset="0"/>
              <a:cs typeface="AhnbergHand" charset="0"/>
            </a:endParaRPr>
          </a:p>
        </p:txBody>
      </p:sp>
      <p:sp>
        <p:nvSpPr>
          <p:cNvPr id="23" name="TextBox 22"/>
          <p:cNvSpPr txBox="1"/>
          <p:nvPr/>
        </p:nvSpPr>
        <p:spPr>
          <a:xfrm>
            <a:off x="6428872" y="5000124"/>
            <a:ext cx="1818126" cy="276999"/>
          </a:xfrm>
          <a:prstGeom prst="rect">
            <a:avLst/>
          </a:prstGeom>
          <a:noFill/>
        </p:spPr>
        <p:txBody>
          <a:bodyPr wrap="none" rtlCol="0">
            <a:spAutoFit/>
          </a:bodyPr>
          <a:lstStyle/>
          <a:p>
            <a:r>
              <a:rPr lang="en-US" sz="1200" dirty="0" smtClean="0">
                <a:solidFill>
                  <a:schemeClr val="accent1">
                    <a:lumMod val="75000"/>
                  </a:schemeClr>
                </a:solidFill>
                <a:latin typeface="AhnbergHand" charset="0"/>
                <a:ea typeface="AhnbergHand" charset="0"/>
                <a:cs typeface="AhnbergHand" charset="0"/>
              </a:rPr>
              <a:t>terminal label “www”</a:t>
            </a:r>
            <a:endParaRPr lang="en-US" dirty="0">
              <a:solidFill>
                <a:schemeClr val="accent1">
                  <a:lumMod val="75000"/>
                </a:schemeClr>
              </a:solidFill>
              <a:latin typeface="AhnbergHand" charset="0"/>
              <a:ea typeface="AhnbergHand" charset="0"/>
              <a:cs typeface="AhnbergHand" charset="0"/>
            </a:endParaRPr>
          </a:p>
        </p:txBody>
      </p:sp>
      <p:sp>
        <p:nvSpPr>
          <p:cNvPr id="24" name="Freeform 23"/>
          <p:cNvSpPr/>
          <p:nvPr/>
        </p:nvSpPr>
        <p:spPr>
          <a:xfrm>
            <a:off x="3071506" y="4140257"/>
            <a:ext cx="867197" cy="501070"/>
          </a:xfrm>
          <a:custGeom>
            <a:avLst/>
            <a:gdLst>
              <a:gd name="connsiteX0" fmla="*/ 0 w 1020630"/>
              <a:gd name="connsiteY0" fmla="*/ 148035 h 709590"/>
              <a:gd name="connsiteX1" fmla="*/ 662940 w 1020630"/>
              <a:gd name="connsiteY1" fmla="*/ 132795 h 709590"/>
              <a:gd name="connsiteX2" fmla="*/ 441960 w 1020630"/>
              <a:gd name="connsiteY2" fmla="*/ 3255 h 709590"/>
              <a:gd name="connsiteX3" fmla="*/ 960120 w 1020630"/>
              <a:gd name="connsiteY3" fmla="*/ 285195 h 709590"/>
              <a:gd name="connsiteX4" fmla="*/ 975360 w 1020630"/>
              <a:gd name="connsiteY4" fmla="*/ 308055 h 709590"/>
              <a:gd name="connsiteX5" fmla="*/ 647700 w 1020630"/>
              <a:gd name="connsiteY5" fmla="*/ 704295 h 709590"/>
              <a:gd name="connsiteX6" fmla="*/ 769620 w 1020630"/>
              <a:gd name="connsiteY6" fmla="*/ 536655 h 709590"/>
              <a:gd name="connsiteX7" fmla="*/ 68580 w 1020630"/>
              <a:gd name="connsiteY7" fmla="*/ 544275 h 7095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20630" h="709590">
                <a:moveTo>
                  <a:pt x="0" y="148035"/>
                </a:moveTo>
                <a:lnTo>
                  <a:pt x="662940" y="132795"/>
                </a:lnTo>
                <a:cubicBezTo>
                  <a:pt x="736600" y="108665"/>
                  <a:pt x="392430" y="-22145"/>
                  <a:pt x="441960" y="3255"/>
                </a:cubicBezTo>
                <a:cubicBezTo>
                  <a:pt x="491490" y="28655"/>
                  <a:pt x="871220" y="234395"/>
                  <a:pt x="960120" y="285195"/>
                </a:cubicBezTo>
                <a:cubicBezTo>
                  <a:pt x="1049020" y="335995"/>
                  <a:pt x="1027430" y="238205"/>
                  <a:pt x="975360" y="308055"/>
                </a:cubicBezTo>
                <a:cubicBezTo>
                  <a:pt x="923290" y="377905"/>
                  <a:pt x="681990" y="666195"/>
                  <a:pt x="647700" y="704295"/>
                </a:cubicBezTo>
                <a:cubicBezTo>
                  <a:pt x="613410" y="742395"/>
                  <a:pt x="866140" y="563325"/>
                  <a:pt x="769620" y="536655"/>
                </a:cubicBezTo>
                <a:cubicBezTo>
                  <a:pt x="673100" y="509985"/>
                  <a:pt x="68580" y="544275"/>
                  <a:pt x="68580" y="544275"/>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15544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Resolving</a:t>
            </a:r>
            <a:r>
              <a:rPr lang="en-US" dirty="0" smtClean="0"/>
              <a:t> a DNS Name</a:t>
            </a:r>
            <a:endParaRPr lang="en-US" dirty="0"/>
          </a:p>
        </p:txBody>
      </p:sp>
      <p:sp>
        <p:nvSpPr>
          <p:cNvPr id="3" name="Content Placeholder 2"/>
          <p:cNvSpPr>
            <a:spLocks noGrp="1"/>
          </p:cNvSpPr>
          <p:nvPr>
            <p:ph idx="1"/>
          </p:nvPr>
        </p:nvSpPr>
        <p:spPr/>
        <p:txBody>
          <a:bodyPr/>
          <a:lstStyle/>
          <a:p>
            <a:pPr marL="0" indent="0">
              <a:buNone/>
            </a:pPr>
            <a:r>
              <a:rPr lang="en-US" dirty="0" smtClean="0"/>
              <a:t>Your resolver needs need to ask a DNS server for the zone that contains the terminal label for the associated information (resource record) associated with the DNS name</a:t>
            </a:r>
          </a:p>
          <a:p>
            <a:pPr marL="0" indent="0">
              <a:buNone/>
            </a:pPr>
            <a:r>
              <a:rPr lang="en-US" dirty="0" smtClean="0"/>
              <a:t>But</a:t>
            </a:r>
            <a:r>
              <a:rPr lang="mr-IN" dirty="0" smtClean="0"/>
              <a:t>…</a:t>
            </a:r>
            <a:endParaRPr lang="en-US" dirty="0"/>
          </a:p>
          <a:p>
            <a:pPr marL="457200" lvl="1" indent="0">
              <a:buNone/>
            </a:pPr>
            <a:r>
              <a:rPr lang="en-US" dirty="0" smtClean="0"/>
              <a:t>Where exactly is the zone cut?</a:t>
            </a:r>
          </a:p>
          <a:p>
            <a:pPr marL="457200" lvl="1" indent="0">
              <a:buNone/>
            </a:pPr>
            <a:r>
              <a:rPr lang="en-US" dirty="0" smtClean="0"/>
              <a:t>Who are the servers?</a:t>
            </a:r>
          </a:p>
          <a:p>
            <a:pPr marL="457200" lvl="1" indent="0">
              <a:buNone/>
            </a:pPr>
            <a:endParaRPr lang="en-US" dirty="0"/>
          </a:p>
          <a:p>
            <a:pPr marL="0" indent="0">
              <a:buNone/>
            </a:pPr>
            <a:r>
              <a:rPr lang="en-US" dirty="0" smtClean="0"/>
              <a:t>So resolvers </a:t>
            </a:r>
            <a:r>
              <a:rPr lang="en-US" i="1" dirty="0" smtClean="0"/>
              <a:t>discover</a:t>
            </a:r>
            <a:r>
              <a:rPr lang="en-US" dirty="0" smtClean="0"/>
              <a:t> this information by performing a top-down iterative search</a:t>
            </a:r>
            <a:r>
              <a:rPr lang="mr-IN" dirty="0" smtClean="0"/>
              <a:t>…</a:t>
            </a:r>
            <a:endParaRPr lang="en-US" dirty="0" smtClean="0"/>
          </a:p>
        </p:txBody>
      </p:sp>
    </p:spTree>
    <p:extLst>
      <p:ext uri="{BB962C8B-B14F-4D97-AF65-F5344CB8AC3E}">
        <p14:creationId xmlns:p14="http://schemas.microsoft.com/office/powerpoint/2010/main" val="1189671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Resolving</a:t>
            </a:r>
            <a:r>
              <a:rPr lang="en-US" dirty="0"/>
              <a:t> a DNS Name</a:t>
            </a:r>
          </a:p>
        </p:txBody>
      </p:sp>
      <p:sp>
        <p:nvSpPr>
          <p:cNvPr id="4" name="TextBox 3"/>
          <p:cNvSpPr txBox="1"/>
          <p:nvPr/>
        </p:nvSpPr>
        <p:spPr>
          <a:xfrm>
            <a:off x="216538" y="2666984"/>
            <a:ext cx="2944845" cy="369332"/>
          </a:xfrm>
          <a:prstGeom prst="rect">
            <a:avLst/>
          </a:prstGeom>
          <a:noFill/>
        </p:spPr>
        <p:txBody>
          <a:bodyPr wrap="none" rtlCol="0">
            <a:spAutoFit/>
          </a:bodyPr>
          <a:lstStyle/>
          <a:p>
            <a:r>
              <a:rPr lang="en-US" dirty="0" err="1" smtClean="0"/>
              <a:t>Qname</a:t>
            </a:r>
            <a:r>
              <a:rPr lang="en-US" dirty="0" smtClean="0"/>
              <a:t>: </a:t>
            </a:r>
            <a:r>
              <a:rPr lang="en-US" i="1" dirty="0" err="1" smtClean="0"/>
              <a:t>www.example.com</a:t>
            </a:r>
            <a:r>
              <a:rPr lang="en-US" i="1" dirty="0" smtClean="0"/>
              <a:t>.</a:t>
            </a:r>
            <a:r>
              <a:rPr lang="en-US" dirty="0" smtClean="0"/>
              <a:t>?</a:t>
            </a:r>
            <a:endParaRPr lang="en-US" dirty="0"/>
          </a:p>
        </p:txBody>
      </p:sp>
      <p:sp>
        <p:nvSpPr>
          <p:cNvPr id="5" name="TextBox 4"/>
          <p:cNvSpPr txBox="1"/>
          <p:nvPr/>
        </p:nvSpPr>
        <p:spPr>
          <a:xfrm>
            <a:off x="3482341" y="2989817"/>
            <a:ext cx="2766059" cy="369332"/>
          </a:xfrm>
          <a:prstGeom prst="rect">
            <a:avLst/>
          </a:prstGeom>
          <a:noFill/>
        </p:spPr>
        <p:txBody>
          <a:bodyPr wrap="square" rtlCol="0">
            <a:spAutoFit/>
          </a:bodyPr>
          <a:lstStyle/>
          <a:p>
            <a:r>
              <a:rPr lang="en-US" dirty="0" smtClean="0"/>
              <a:t>. (“root”) zone server</a:t>
            </a:r>
            <a:endParaRPr lang="en-US" dirty="0"/>
          </a:p>
        </p:txBody>
      </p:sp>
      <p:sp>
        <p:nvSpPr>
          <p:cNvPr id="15" name="TextBox 14"/>
          <p:cNvSpPr txBox="1"/>
          <p:nvPr/>
        </p:nvSpPr>
        <p:spPr>
          <a:xfrm>
            <a:off x="216538" y="3444927"/>
            <a:ext cx="3567067" cy="369332"/>
          </a:xfrm>
          <a:prstGeom prst="rect">
            <a:avLst/>
          </a:prstGeom>
          <a:noFill/>
        </p:spPr>
        <p:txBody>
          <a:bodyPr wrap="none" rtlCol="0">
            <a:spAutoFit/>
          </a:bodyPr>
          <a:lstStyle/>
          <a:p>
            <a:r>
              <a:rPr lang="en-US" dirty="0" smtClean="0"/>
              <a:t>Response: </a:t>
            </a:r>
            <a:r>
              <a:rPr lang="en-US" i="1" dirty="0" smtClean="0"/>
              <a:t>servers for the com. zone</a:t>
            </a:r>
            <a:endParaRPr lang="en-US" i="1" dirty="0"/>
          </a:p>
        </p:txBody>
      </p:sp>
      <p:sp>
        <p:nvSpPr>
          <p:cNvPr id="16" name="Freeform 15"/>
          <p:cNvSpPr/>
          <p:nvPr/>
        </p:nvSpPr>
        <p:spPr>
          <a:xfrm>
            <a:off x="3093720" y="2680681"/>
            <a:ext cx="1201798" cy="293748"/>
          </a:xfrm>
          <a:custGeom>
            <a:avLst/>
            <a:gdLst>
              <a:gd name="connsiteX0" fmla="*/ 0 w 1201798"/>
              <a:gd name="connsiteY0" fmla="*/ 184439 h 293748"/>
              <a:gd name="connsiteX1" fmla="*/ 647700 w 1201798"/>
              <a:gd name="connsiteY1" fmla="*/ 1559 h 293748"/>
              <a:gd name="connsiteX2" fmla="*/ 1165860 w 1201798"/>
              <a:gd name="connsiteY2" fmla="*/ 275879 h 293748"/>
              <a:gd name="connsiteX3" fmla="*/ 1158240 w 1201798"/>
              <a:gd name="connsiteY3" fmla="*/ 85379 h 293748"/>
              <a:gd name="connsiteX4" fmla="*/ 1165860 w 1201798"/>
              <a:gd name="connsiteY4" fmla="*/ 291119 h 293748"/>
              <a:gd name="connsiteX5" fmla="*/ 845820 w 1201798"/>
              <a:gd name="connsiteY5" fmla="*/ 207299 h 293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01798" h="293748">
                <a:moveTo>
                  <a:pt x="0" y="184439"/>
                </a:moveTo>
                <a:cubicBezTo>
                  <a:pt x="226695" y="85379"/>
                  <a:pt x="453390" y="-13681"/>
                  <a:pt x="647700" y="1559"/>
                </a:cubicBezTo>
                <a:cubicBezTo>
                  <a:pt x="842010" y="16799"/>
                  <a:pt x="1080770" y="261909"/>
                  <a:pt x="1165860" y="275879"/>
                </a:cubicBezTo>
                <a:cubicBezTo>
                  <a:pt x="1250950" y="289849"/>
                  <a:pt x="1158240" y="82839"/>
                  <a:pt x="1158240" y="85379"/>
                </a:cubicBezTo>
                <a:cubicBezTo>
                  <a:pt x="1158240" y="87919"/>
                  <a:pt x="1217930" y="270799"/>
                  <a:pt x="1165860" y="291119"/>
                </a:cubicBezTo>
                <a:cubicBezTo>
                  <a:pt x="1113790" y="311439"/>
                  <a:pt x="845820" y="207299"/>
                  <a:pt x="845820" y="207299"/>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17"/>
          <p:cNvSpPr/>
          <p:nvPr/>
        </p:nvSpPr>
        <p:spPr>
          <a:xfrm>
            <a:off x="2118360" y="3123866"/>
            <a:ext cx="2324100" cy="349017"/>
          </a:xfrm>
          <a:custGeom>
            <a:avLst/>
            <a:gdLst>
              <a:gd name="connsiteX0" fmla="*/ 2324100 w 2324100"/>
              <a:gd name="connsiteY0" fmla="*/ 152734 h 349017"/>
              <a:gd name="connsiteX1" fmla="*/ 1775460 w 2324100"/>
              <a:gd name="connsiteY1" fmla="*/ 221314 h 349017"/>
              <a:gd name="connsiteX2" fmla="*/ 800100 w 2324100"/>
              <a:gd name="connsiteY2" fmla="*/ 114634 h 349017"/>
              <a:gd name="connsiteX3" fmla="*/ 289560 w 2324100"/>
              <a:gd name="connsiteY3" fmla="*/ 7954 h 349017"/>
              <a:gd name="connsiteX4" fmla="*/ 38100 w 2324100"/>
              <a:gd name="connsiteY4" fmla="*/ 343234 h 349017"/>
              <a:gd name="connsiteX5" fmla="*/ 220980 w 2324100"/>
              <a:gd name="connsiteY5" fmla="*/ 228934 h 349017"/>
              <a:gd name="connsiteX6" fmla="*/ 38100 w 2324100"/>
              <a:gd name="connsiteY6" fmla="*/ 343234 h 349017"/>
              <a:gd name="connsiteX7" fmla="*/ 0 w 2324100"/>
              <a:gd name="connsiteY7" fmla="*/ 259414 h 3490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24100" h="349017">
                <a:moveTo>
                  <a:pt x="2324100" y="152734"/>
                </a:moveTo>
                <a:cubicBezTo>
                  <a:pt x="2176780" y="190199"/>
                  <a:pt x="2029460" y="227664"/>
                  <a:pt x="1775460" y="221314"/>
                </a:cubicBezTo>
                <a:cubicBezTo>
                  <a:pt x="1521460" y="214964"/>
                  <a:pt x="1047750" y="150194"/>
                  <a:pt x="800100" y="114634"/>
                </a:cubicBezTo>
                <a:cubicBezTo>
                  <a:pt x="552450" y="79074"/>
                  <a:pt x="416560" y="-30146"/>
                  <a:pt x="289560" y="7954"/>
                </a:cubicBezTo>
                <a:cubicBezTo>
                  <a:pt x="162560" y="46054"/>
                  <a:pt x="49530" y="306404"/>
                  <a:pt x="38100" y="343234"/>
                </a:cubicBezTo>
                <a:cubicBezTo>
                  <a:pt x="26670" y="380064"/>
                  <a:pt x="220980" y="228934"/>
                  <a:pt x="220980" y="228934"/>
                </a:cubicBezTo>
                <a:cubicBezTo>
                  <a:pt x="220980" y="228934"/>
                  <a:pt x="74930" y="338154"/>
                  <a:pt x="38100" y="343234"/>
                </a:cubicBezTo>
                <a:cubicBezTo>
                  <a:pt x="1270" y="348314"/>
                  <a:pt x="0" y="259414"/>
                  <a:pt x="0" y="259414"/>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19119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Resolving</a:t>
            </a:r>
            <a:r>
              <a:rPr lang="en-US" dirty="0"/>
              <a:t> a DNS Name</a:t>
            </a:r>
          </a:p>
        </p:txBody>
      </p:sp>
      <p:sp>
        <p:nvSpPr>
          <p:cNvPr id="4" name="TextBox 3"/>
          <p:cNvSpPr txBox="1"/>
          <p:nvPr/>
        </p:nvSpPr>
        <p:spPr>
          <a:xfrm>
            <a:off x="216538" y="2666984"/>
            <a:ext cx="2944845" cy="369332"/>
          </a:xfrm>
          <a:prstGeom prst="rect">
            <a:avLst/>
          </a:prstGeom>
          <a:noFill/>
        </p:spPr>
        <p:txBody>
          <a:bodyPr wrap="none" rtlCol="0">
            <a:spAutoFit/>
          </a:bodyPr>
          <a:lstStyle/>
          <a:p>
            <a:r>
              <a:rPr lang="en-US" dirty="0" err="1" smtClean="0">
                <a:solidFill>
                  <a:schemeClr val="bg1">
                    <a:lumMod val="75000"/>
                  </a:schemeClr>
                </a:solidFill>
              </a:rPr>
              <a:t>Qname</a:t>
            </a:r>
            <a:r>
              <a:rPr lang="en-US" dirty="0" smtClean="0">
                <a:solidFill>
                  <a:schemeClr val="bg1">
                    <a:lumMod val="75000"/>
                  </a:schemeClr>
                </a:solidFill>
              </a:rPr>
              <a:t>: </a:t>
            </a:r>
            <a:r>
              <a:rPr lang="en-US" i="1" dirty="0" err="1" smtClean="0">
                <a:solidFill>
                  <a:schemeClr val="bg1">
                    <a:lumMod val="75000"/>
                  </a:schemeClr>
                </a:solidFill>
              </a:rPr>
              <a:t>www.example.com</a:t>
            </a:r>
            <a:r>
              <a:rPr lang="en-US" i="1" dirty="0" smtClean="0">
                <a:solidFill>
                  <a:schemeClr val="bg1">
                    <a:lumMod val="75000"/>
                  </a:schemeClr>
                </a:solidFill>
              </a:rPr>
              <a:t>.</a:t>
            </a:r>
            <a:r>
              <a:rPr lang="en-US" dirty="0" smtClean="0">
                <a:solidFill>
                  <a:schemeClr val="bg1">
                    <a:lumMod val="75000"/>
                  </a:schemeClr>
                </a:solidFill>
              </a:rPr>
              <a:t>?</a:t>
            </a:r>
            <a:endParaRPr lang="en-US" dirty="0">
              <a:solidFill>
                <a:schemeClr val="bg1">
                  <a:lumMod val="75000"/>
                </a:schemeClr>
              </a:solidFill>
            </a:endParaRPr>
          </a:p>
        </p:txBody>
      </p:sp>
      <p:sp>
        <p:nvSpPr>
          <p:cNvPr id="5" name="TextBox 4"/>
          <p:cNvSpPr txBox="1"/>
          <p:nvPr/>
        </p:nvSpPr>
        <p:spPr>
          <a:xfrm>
            <a:off x="3482341" y="2989817"/>
            <a:ext cx="2194559" cy="369332"/>
          </a:xfrm>
          <a:prstGeom prst="rect">
            <a:avLst/>
          </a:prstGeom>
          <a:noFill/>
        </p:spPr>
        <p:txBody>
          <a:bodyPr wrap="square" rtlCol="0">
            <a:spAutoFit/>
          </a:bodyPr>
          <a:lstStyle/>
          <a:p>
            <a:r>
              <a:rPr lang="en-US" dirty="0" smtClean="0"/>
              <a:t>. (“root”) zone server</a:t>
            </a:r>
            <a:endParaRPr lang="en-US" dirty="0"/>
          </a:p>
        </p:txBody>
      </p:sp>
      <p:sp>
        <p:nvSpPr>
          <p:cNvPr id="6" name="TextBox 5"/>
          <p:cNvSpPr txBox="1"/>
          <p:nvPr/>
        </p:nvSpPr>
        <p:spPr>
          <a:xfrm>
            <a:off x="4356101" y="3837661"/>
            <a:ext cx="2194559" cy="369332"/>
          </a:xfrm>
          <a:prstGeom prst="rect">
            <a:avLst/>
          </a:prstGeom>
          <a:noFill/>
        </p:spPr>
        <p:txBody>
          <a:bodyPr wrap="square" rtlCol="0">
            <a:spAutoFit/>
          </a:bodyPr>
          <a:lstStyle/>
          <a:p>
            <a:r>
              <a:rPr lang="en-US" dirty="0"/>
              <a:t>c</a:t>
            </a:r>
            <a:r>
              <a:rPr lang="en-US" dirty="0" smtClean="0"/>
              <a:t>om. </a:t>
            </a:r>
            <a:r>
              <a:rPr lang="en-US" dirty="0"/>
              <a:t>z</a:t>
            </a:r>
            <a:r>
              <a:rPr lang="en-US" dirty="0" smtClean="0"/>
              <a:t>one server</a:t>
            </a:r>
            <a:endParaRPr lang="en-US" dirty="0"/>
          </a:p>
        </p:txBody>
      </p:sp>
      <p:sp>
        <p:nvSpPr>
          <p:cNvPr id="9" name="Freeform 8"/>
          <p:cNvSpPr/>
          <p:nvPr/>
        </p:nvSpPr>
        <p:spPr>
          <a:xfrm>
            <a:off x="3973935" y="3361649"/>
            <a:ext cx="529557" cy="469531"/>
          </a:xfrm>
          <a:custGeom>
            <a:avLst/>
            <a:gdLst>
              <a:gd name="connsiteX0" fmla="*/ 11325 w 529557"/>
              <a:gd name="connsiteY0" fmla="*/ 0 h 469531"/>
              <a:gd name="connsiteX1" fmla="*/ 64665 w 529557"/>
              <a:gd name="connsiteY1" fmla="*/ 83820 h 469531"/>
              <a:gd name="connsiteX2" fmla="*/ 506625 w 529557"/>
              <a:gd name="connsiteY2" fmla="*/ 434340 h 469531"/>
              <a:gd name="connsiteX3" fmla="*/ 468525 w 529557"/>
              <a:gd name="connsiteY3" fmla="*/ 236220 h 469531"/>
              <a:gd name="connsiteX4" fmla="*/ 521865 w 529557"/>
              <a:gd name="connsiteY4" fmla="*/ 464820 h 469531"/>
              <a:gd name="connsiteX5" fmla="*/ 270405 w 529557"/>
              <a:gd name="connsiteY5" fmla="*/ 396240 h 469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9557" h="469531">
                <a:moveTo>
                  <a:pt x="11325" y="0"/>
                </a:moveTo>
                <a:cubicBezTo>
                  <a:pt x="-3280" y="5715"/>
                  <a:pt x="-17885" y="11430"/>
                  <a:pt x="64665" y="83820"/>
                </a:cubicBezTo>
                <a:cubicBezTo>
                  <a:pt x="147215" y="156210"/>
                  <a:pt x="439315" y="408940"/>
                  <a:pt x="506625" y="434340"/>
                </a:cubicBezTo>
                <a:cubicBezTo>
                  <a:pt x="573935" y="459740"/>
                  <a:pt x="465985" y="231140"/>
                  <a:pt x="468525" y="236220"/>
                </a:cubicBezTo>
                <a:cubicBezTo>
                  <a:pt x="471065" y="241300"/>
                  <a:pt x="554885" y="438150"/>
                  <a:pt x="521865" y="464820"/>
                </a:cubicBezTo>
                <a:cubicBezTo>
                  <a:pt x="488845" y="491490"/>
                  <a:pt x="270405" y="396240"/>
                  <a:pt x="270405" y="39624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216538" y="3444927"/>
            <a:ext cx="3567067" cy="369332"/>
          </a:xfrm>
          <a:prstGeom prst="rect">
            <a:avLst/>
          </a:prstGeom>
          <a:noFill/>
        </p:spPr>
        <p:txBody>
          <a:bodyPr wrap="none" rtlCol="0">
            <a:spAutoFit/>
          </a:bodyPr>
          <a:lstStyle/>
          <a:p>
            <a:r>
              <a:rPr lang="en-US" dirty="0" smtClean="0">
                <a:solidFill>
                  <a:schemeClr val="bg1">
                    <a:lumMod val="75000"/>
                  </a:schemeClr>
                </a:solidFill>
              </a:rPr>
              <a:t>Response: </a:t>
            </a:r>
            <a:r>
              <a:rPr lang="en-US" i="1" dirty="0" smtClean="0">
                <a:solidFill>
                  <a:schemeClr val="bg1">
                    <a:lumMod val="75000"/>
                  </a:schemeClr>
                </a:solidFill>
              </a:rPr>
              <a:t>servers for the com. zone</a:t>
            </a:r>
            <a:endParaRPr lang="en-US" i="1" dirty="0">
              <a:solidFill>
                <a:schemeClr val="bg1">
                  <a:lumMod val="75000"/>
                </a:schemeClr>
              </a:solidFill>
            </a:endParaRPr>
          </a:p>
        </p:txBody>
      </p:sp>
      <p:sp>
        <p:nvSpPr>
          <p:cNvPr id="16" name="Freeform 15"/>
          <p:cNvSpPr/>
          <p:nvPr/>
        </p:nvSpPr>
        <p:spPr>
          <a:xfrm>
            <a:off x="3093720" y="2680681"/>
            <a:ext cx="1201798" cy="293748"/>
          </a:xfrm>
          <a:custGeom>
            <a:avLst/>
            <a:gdLst>
              <a:gd name="connsiteX0" fmla="*/ 0 w 1201798"/>
              <a:gd name="connsiteY0" fmla="*/ 184439 h 293748"/>
              <a:gd name="connsiteX1" fmla="*/ 647700 w 1201798"/>
              <a:gd name="connsiteY1" fmla="*/ 1559 h 293748"/>
              <a:gd name="connsiteX2" fmla="*/ 1165860 w 1201798"/>
              <a:gd name="connsiteY2" fmla="*/ 275879 h 293748"/>
              <a:gd name="connsiteX3" fmla="*/ 1158240 w 1201798"/>
              <a:gd name="connsiteY3" fmla="*/ 85379 h 293748"/>
              <a:gd name="connsiteX4" fmla="*/ 1165860 w 1201798"/>
              <a:gd name="connsiteY4" fmla="*/ 291119 h 293748"/>
              <a:gd name="connsiteX5" fmla="*/ 845820 w 1201798"/>
              <a:gd name="connsiteY5" fmla="*/ 207299 h 293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01798" h="293748">
                <a:moveTo>
                  <a:pt x="0" y="184439"/>
                </a:moveTo>
                <a:cubicBezTo>
                  <a:pt x="226695" y="85379"/>
                  <a:pt x="453390" y="-13681"/>
                  <a:pt x="647700" y="1559"/>
                </a:cubicBezTo>
                <a:cubicBezTo>
                  <a:pt x="842010" y="16799"/>
                  <a:pt x="1080770" y="261909"/>
                  <a:pt x="1165860" y="275879"/>
                </a:cubicBezTo>
                <a:cubicBezTo>
                  <a:pt x="1250950" y="289849"/>
                  <a:pt x="1158240" y="82839"/>
                  <a:pt x="1158240" y="85379"/>
                </a:cubicBezTo>
                <a:cubicBezTo>
                  <a:pt x="1158240" y="87919"/>
                  <a:pt x="1217930" y="270799"/>
                  <a:pt x="1165860" y="291119"/>
                </a:cubicBezTo>
                <a:cubicBezTo>
                  <a:pt x="1113790" y="311439"/>
                  <a:pt x="845820" y="207299"/>
                  <a:pt x="845820" y="207299"/>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17"/>
          <p:cNvSpPr/>
          <p:nvPr/>
        </p:nvSpPr>
        <p:spPr>
          <a:xfrm>
            <a:off x="2118360" y="3123866"/>
            <a:ext cx="2324100" cy="349017"/>
          </a:xfrm>
          <a:custGeom>
            <a:avLst/>
            <a:gdLst>
              <a:gd name="connsiteX0" fmla="*/ 2324100 w 2324100"/>
              <a:gd name="connsiteY0" fmla="*/ 152734 h 349017"/>
              <a:gd name="connsiteX1" fmla="*/ 1775460 w 2324100"/>
              <a:gd name="connsiteY1" fmla="*/ 221314 h 349017"/>
              <a:gd name="connsiteX2" fmla="*/ 800100 w 2324100"/>
              <a:gd name="connsiteY2" fmla="*/ 114634 h 349017"/>
              <a:gd name="connsiteX3" fmla="*/ 289560 w 2324100"/>
              <a:gd name="connsiteY3" fmla="*/ 7954 h 349017"/>
              <a:gd name="connsiteX4" fmla="*/ 38100 w 2324100"/>
              <a:gd name="connsiteY4" fmla="*/ 343234 h 349017"/>
              <a:gd name="connsiteX5" fmla="*/ 220980 w 2324100"/>
              <a:gd name="connsiteY5" fmla="*/ 228934 h 349017"/>
              <a:gd name="connsiteX6" fmla="*/ 38100 w 2324100"/>
              <a:gd name="connsiteY6" fmla="*/ 343234 h 349017"/>
              <a:gd name="connsiteX7" fmla="*/ 0 w 2324100"/>
              <a:gd name="connsiteY7" fmla="*/ 259414 h 3490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24100" h="349017">
                <a:moveTo>
                  <a:pt x="2324100" y="152734"/>
                </a:moveTo>
                <a:cubicBezTo>
                  <a:pt x="2176780" y="190199"/>
                  <a:pt x="2029460" y="227664"/>
                  <a:pt x="1775460" y="221314"/>
                </a:cubicBezTo>
                <a:cubicBezTo>
                  <a:pt x="1521460" y="214964"/>
                  <a:pt x="1047750" y="150194"/>
                  <a:pt x="800100" y="114634"/>
                </a:cubicBezTo>
                <a:cubicBezTo>
                  <a:pt x="552450" y="79074"/>
                  <a:pt x="416560" y="-30146"/>
                  <a:pt x="289560" y="7954"/>
                </a:cubicBezTo>
                <a:cubicBezTo>
                  <a:pt x="162560" y="46054"/>
                  <a:pt x="49530" y="306404"/>
                  <a:pt x="38100" y="343234"/>
                </a:cubicBezTo>
                <a:cubicBezTo>
                  <a:pt x="26670" y="380064"/>
                  <a:pt x="220980" y="228934"/>
                  <a:pt x="220980" y="228934"/>
                </a:cubicBezTo>
                <a:cubicBezTo>
                  <a:pt x="220980" y="228934"/>
                  <a:pt x="74930" y="338154"/>
                  <a:pt x="38100" y="343234"/>
                </a:cubicBezTo>
                <a:cubicBezTo>
                  <a:pt x="1270" y="348314"/>
                  <a:pt x="0" y="259414"/>
                  <a:pt x="0" y="259414"/>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803278" y="3809984"/>
            <a:ext cx="2944845" cy="369332"/>
          </a:xfrm>
          <a:prstGeom prst="rect">
            <a:avLst/>
          </a:prstGeom>
          <a:noFill/>
        </p:spPr>
        <p:txBody>
          <a:bodyPr wrap="none" rtlCol="0">
            <a:spAutoFit/>
          </a:bodyPr>
          <a:lstStyle/>
          <a:p>
            <a:r>
              <a:rPr lang="en-US" dirty="0" err="1" smtClean="0"/>
              <a:t>Qname</a:t>
            </a:r>
            <a:r>
              <a:rPr lang="en-US" dirty="0" smtClean="0"/>
              <a:t>: </a:t>
            </a:r>
            <a:r>
              <a:rPr lang="en-US" i="1" dirty="0" err="1" smtClean="0"/>
              <a:t>www.example.com</a:t>
            </a:r>
            <a:r>
              <a:rPr lang="en-US" i="1" dirty="0" smtClean="0"/>
              <a:t>.</a:t>
            </a:r>
            <a:r>
              <a:rPr lang="en-US" dirty="0" smtClean="0"/>
              <a:t>?</a:t>
            </a:r>
            <a:endParaRPr lang="en-US" dirty="0"/>
          </a:p>
        </p:txBody>
      </p:sp>
      <p:sp>
        <p:nvSpPr>
          <p:cNvPr id="19" name="TextBox 18"/>
          <p:cNvSpPr txBox="1"/>
          <p:nvPr/>
        </p:nvSpPr>
        <p:spPr>
          <a:xfrm>
            <a:off x="818518" y="4229787"/>
            <a:ext cx="4372928" cy="369332"/>
          </a:xfrm>
          <a:prstGeom prst="rect">
            <a:avLst/>
          </a:prstGeom>
          <a:noFill/>
        </p:spPr>
        <p:txBody>
          <a:bodyPr wrap="none" rtlCol="0">
            <a:spAutoFit/>
          </a:bodyPr>
          <a:lstStyle/>
          <a:p>
            <a:r>
              <a:rPr lang="en-US" dirty="0" smtClean="0"/>
              <a:t>Response: </a:t>
            </a:r>
            <a:r>
              <a:rPr lang="en-US" i="1" dirty="0" smtClean="0"/>
              <a:t>servers for the </a:t>
            </a:r>
            <a:r>
              <a:rPr lang="en-US" i="1" dirty="0" err="1" smtClean="0"/>
              <a:t>example.com</a:t>
            </a:r>
            <a:r>
              <a:rPr lang="en-US" i="1" dirty="0" smtClean="0"/>
              <a:t>. zone</a:t>
            </a:r>
            <a:endParaRPr lang="en-US" i="1" dirty="0"/>
          </a:p>
        </p:txBody>
      </p:sp>
      <p:sp>
        <p:nvSpPr>
          <p:cNvPr id="3" name="Freeform 2"/>
          <p:cNvSpPr/>
          <p:nvPr/>
        </p:nvSpPr>
        <p:spPr>
          <a:xfrm>
            <a:off x="3703320" y="3726084"/>
            <a:ext cx="1213903" cy="282036"/>
          </a:xfrm>
          <a:custGeom>
            <a:avLst/>
            <a:gdLst>
              <a:gd name="connsiteX0" fmla="*/ 0 w 1213903"/>
              <a:gd name="connsiteY0" fmla="*/ 282036 h 282036"/>
              <a:gd name="connsiteX1" fmla="*/ 624840 w 1213903"/>
              <a:gd name="connsiteY1" fmla="*/ 228696 h 282036"/>
              <a:gd name="connsiteX2" fmla="*/ 1074420 w 1213903"/>
              <a:gd name="connsiteY2" fmla="*/ 96 h 282036"/>
              <a:gd name="connsiteX3" fmla="*/ 1196340 w 1213903"/>
              <a:gd name="connsiteY3" fmla="*/ 198216 h 282036"/>
              <a:gd name="connsiteX4" fmla="*/ 1211580 w 1213903"/>
              <a:gd name="connsiteY4" fmla="*/ 38196 h 282036"/>
              <a:gd name="connsiteX5" fmla="*/ 1181100 w 1213903"/>
              <a:gd name="connsiteY5" fmla="*/ 213456 h 282036"/>
              <a:gd name="connsiteX6" fmla="*/ 1097280 w 1213903"/>
              <a:gd name="connsiteY6" fmla="*/ 160116 h 2820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3903" h="282036">
                <a:moveTo>
                  <a:pt x="0" y="282036"/>
                </a:moveTo>
                <a:cubicBezTo>
                  <a:pt x="222885" y="278861"/>
                  <a:pt x="445770" y="275686"/>
                  <a:pt x="624840" y="228696"/>
                </a:cubicBezTo>
                <a:cubicBezTo>
                  <a:pt x="803910" y="181706"/>
                  <a:pt x="979170" y="5176"/>
                  <a:pt x="1074420" y="96"/>
                </a:cubicBezTo>
                <a:cubicBezTo>
                  <a:pt x="1169670" y="-4984"/>
                  <a:pt x="1173480" y="191866"/>
                  <a:pt x="1196340" y="198216"/>
                </a:cubicBezTo>
                <a:cubicBezTo>
                  <a:pt x="1219200" y="204566"/>
                  <a:pt x="1214120" y="35656"/>
                  <a:pt x="1211580" y="38196"/>
                </a:cubicBezTo>
                <a:cubicBezTo>
                  <a:pt x="1209040" y="40736"/>
                  <a:pt x="1200150" y="193136"/>
                  <a:pt x="1181100" y="213456"/>
                </a:cubicBezTo>
                <a:cubicBezTo>
                  <a:pt x="1162050" y="233776"/>
                  <a:pt x="1097280" y="160116"/>
                  <a:pt x="1097280" y="160116"/>
                </a:cubicBezTo>
              </a:path>
            </a:pathLst>
          </a:cu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19"/>
          <p:cNvSpPr/>
          <p:nvPr/>
        </p:nvSpPr>
        <p:spPr>
          <a:xfrm>
            <a:off x="3642360" y="4130288"/>
            <a:ext cx="1272540" cy="248030"/>
          </a:xfrm>
          <a:custGeom>
            <a:avLst/>
            <a:gdLst>
              <a:gd name="connsiteX0" fmla="*/ 1272540 w 1272540"/>
              <a:gd name="connsiteY0" fmla="*/ 22612 h 248030"/>
              <a:gd name="connsiteX1" fmla="*/ 1196340 w 1272540"/>
              <a:gd name="connsiteY1" fmla="*/ 243592 h 248030"/>
              <a:gd name="connsiteX2" fmla="*/ 883920 w 1272540"/>
              <a:gd name="connsiteY2" fmla="*/ 159772 h 248030"/>
              <a:gd name="connsiteX3" fmla="*/ 533400 w 1272540"/>
              <a:gd name="connsiteY3" fmla="*/ 30232 h 248030"/>
              <a:gd name="connsiteX4" fmla="*/ 175260 w 1272540"/>
              <a:gd name="connsiteY4" fmla="*/ 14992 h 248030"/>
              <a:gd name="connsiteX5" fmla="*/ 76200 w 1272540"/>
              <a:gd name="connsiteY5" fmla="*/ 213112 h 248030"/>
              <a:gd name="connsiteX6" fmla="*/ 167640 w 1272540"/>
              <a:gd name="connsiteY6" fmla="*/ 129292 h 248030"/>
              <a:gd name="connsiteX7" fmla="*/ 60960 w 1272540"/>
              <a:gd name="connsiteY7" fmla="*/ 220732 h 248030"/>
              <a:gd name="connsiteX8" fmla="*/ 0 w 1272540"/>
              <a:gd name="connsiteY8" fmla="*/ 91192 h 248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72540" h="248030">
                <a:moveTo>
                  <a:pt x="1272540" y="22612"/>
                </a:moveTo>
                <a:cubicBezTo>
                  <a:pt x="1266825" y="121672"/>
                  <a:pt x="1261110" y="220732"/>
                  <a:pt x="1196340" y="243592"/>
                </a:cubicBezTo>
                <a:cubicBezTo>
                  <a:pt x="1131570" y="266452"/>
                  <a:pt x="994410" y="195332"/>
                  <a:pt x="883920" y="159772"/>
                </a:cubicBezTo>
                <a:cubicBezTo>
                  <a:pt x="773430" y="124212"/>
                  <a:pt x="651510" y="54362"/>
                  <a:pt x="533400" y="30232"/>
                </a:cubicBezTo>
                <a:cubicBezTo>
                  <a:pt x="415290" y="6102"/>
                  <a:pt x="251460" y="-15488"/>
                  <a:pt x="175260" y="14992"/>
                </a:cubicBezTo>
                <a:cubicBezTo>
                  <a:pt x="99060" y="45472"/>
                  <a:pt x="77470" y="194062"/>
                  <a:pt x="76200" y="213112"/>
                </a:cubicBezTo>
                <a:cubicBezTo>
                  <a:pt x="74930" y="232162"/>
                  <a:pt x="170180" y="128022"/>
                  <a:pt x="167640" y="129292"/>
                </a:cubicBezTo>
                <a:cubicBezTo>
                  <a:pt x="165100" y="130562"/>
                  <a:pt x="88900" y="227082"/>
                  <a:pt x="60960" y="220732"/>
                </a:cubicBezTo>
                <a:cubicBezTo>
                  <a:pt x="33020" y="214382"/>
                  <a:pt x="0" y="91192"/>
                  <a:pt x="0" y="91192"/>
                </a:cubicBezTo>
              </a:path>
            </a:pathLst>
          </a:cu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39240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Resolving</a:t>
            </a:r>
            <a:r>
              <a:rPr lang="en-US" dirty="0"/>
              <a:t> a DNS Name</a:t>
            </a:r>
          </a:p>
        </p:txBody>
      </p:sp>
      <p:sp>
        <p:nvSpPr>
          <p:cNvPr id="4" name="TextBox 3"/>
          <p:cNvSpPr txBox="1"/>
          <p:nvPr/>
        </p:nvSpPr>
        <p:spPr>
          <a:xfrm>
            <a:off x="216538" y="2666984"/>
            <a:ext cx="2944845" cy="369332"/>
          </a:xfrm>
          <a:prstGeom prst="rect">
            <a:avLst/>
          </a:prstGeom>
          <a:noFill/>
        </p:spPr>
        <p:txBody>
          <a:bodyPr wrap="none" rtlCol="0">
            <a:spAutoFit/>
          </a:bodyPr>
          <a:lstStyle/>
          <a:p>
            <a:r>
              <a:rPr lang="en-US" dirty="0" err="1" smtClean="0">
                <a:solidFill>
                  <a:schemeClr val="bg1">
                    <a:lumMod val="75000"/>
                  </a:schemeClr>
                </a:solidFill>
              </a:rPr>
              <a:t>Qname</a:t>
            </a:r>
            <a:r>
              <a:rPr lang="en-US" dirty="0" smtClean="0">
                <a:solidFill>
                  <a:schemeClr val="bg1">
                    <a:lumMod val="75000"/>
                  </a:schemeClr>
                </a:solidFill>
              </a:rPr>
              <a:t>: </a:t>
            </a:r>
            <a:r>
              <a:rPr lang="en-US" i="1" dirty="0" err="1" smtClean="0">
                <a:solidFill>
                  <a:schemeClr val="bg1">
                    <a:lumMod val="75000"/>
                  </a:schemeClr>
                </a:solidFill>
              </a:rPr>
              <a:t>www.example.com</a:t>
            </a:r>
            <a:r>
              <a:rPr lang="en-US" i="1" dirty="0" smtClean="0">
                <a:solidFill>
                  <a:schemeClr val="bg1">
                    <a:lumMod val="75000"/>
                  </a:schemeClr>
                </a:solidFill>
              </a:rPr>
              <a:t>.</a:t>
            </a:r>
            <a:r>
              <a:rPr lang="en-US" dirty="0" smtClean="0">
                <a:solidFill>
                  <a:schemeClr val="bg1">
                    <a:lumMod val="75000"/>
                  </a:schemeClr>
                </a:solidFill>
              </a:rPr>
              <a:t>?</a:t>
            </a:r>
            <a:endParaRPr lang="en-US" dirty="0">
              <a:solidFill>
                <a:schemeClr val="bg1">
                  <a:lumMod val="75000"/>
                </a:schemeClr>
              </a:solidFill>
            </a:endParaRPr>
          </a:p>
        </p:txBody>
      </p:sp>
      <p:sp>
        <p:nvSpPr>
          <p:cNvPr id="5" name="TextBox 4"/>
          <p:cNvSpPr txBox="1"/>
          <p:nvPr/>
        </p:nvSpPr>
        <p:spPr>
          <a:xfrm>
            <a:off x="3482341" y="2989817"/>
            <a:ext cx="2194559" cy="369332"/>
          </a:xfrm>
          <a:prstGeom prst="rect">
            <a:avLst/>
          </a:prstGeom>
          <a:noFill/>
        </p:spPr>
        <p:txBody>
          <a:bodyPr wrap="square" rtlCol="0">
            <a:spAutoFit/>
          </a:bodyPr>
          <a:lstStyle/>
          <a:p>
            <a:r>
              <a:rPr lang="en-US" dirty="0" smtClean="0"/>
              <a:t>. (“root”) zone server</a:t>
            </a:r>
            <a:endParaRPr lang="en-US" dirty="0"/>
          </a:p>
        </p:txBody>
      </p:sp>
      <p:sp>
        <p:nvSpPr>
          <p:cNvPr id="6" name="TextBox 5"/>
          <p:cNvSpPr txBox="1"/>
          <p:nvPr/>
        </p:nvSpPr>
        <p:spPr>
          <a:xfrm>
            <a:off x="4356101" y="3837661"/>
            <a:ext cx="2194559" cy="369332"/>
          </a:xfrm>
          <a:prstGeom prst="rect">
            <a:avLst/>
          </a:prstGeom>
          <a:noFill/>
        </p:spPr>
        <p:txBody>
          <a:bodyPr wrap="square" rtlCol="0">
            <a:spAutoFit/>
          </a:bodyPr>
          <a:lstStyle/>
          <a:p>
            <a:r>
              <a:rPr lang="en-US" dirty="0"/>
              <a:t>c</a:t>
            </a:r>
            <a:r>
              <a:rPr lang="en-US" dirty="0" smtClean="0"/>
              <a:t>om. </a:t>
            </a:r>
            <a:r>
              <a:rPr lang="en-US" dirty="0"/>
              <a:t>z</a:t>
            </a:r>
            <a:r>
              <a:rPr lang="en-US" dirty="0" smtClean="0"/>
              <a:t>one server</a:t>
            </a:r>
            <a:endParaRPr lang="en-US" dirty="0"/>
          </a:p>
        </p:txBody>
      </p:sp>
      <p:sp>
        <p:nvSpPr>
          <p:cNvPr id="7" name="TextBox 6"/>
          <p:cNvSpPr txBox="1"/>
          <p:nvPr/>
        </p:nvSpPr>
        <p:spPr>
          <a:xfrm>
            <a:off x="5229861" y="4685505"/>
            <a:ext cx="2660364" cy="369332"/>
          </a:xfrm>
          <a:prstGeom prst="rect">
            <a:avLst/>
          </a:prstGeom>
          <a:noFill/>
        </p:spPr>
        <p:txBody>
          <a:bodyPr wrap="square" rtlCol="0">
            <a:spAutoFit/>
          </a:bodyPr>
          <a:lstStyle/>
          <a:p>
            <a:r>
              <a:rPr lang="en-US" dirty="0" err="1" smtClean="0"/>
              <a:t>example.com</a:t>
            </a:r>
            <a:r>
              <a:rPr lang="en-US" dirty="0" smtClean="0"/>
              <a:t>. </a:t>
            </a:r>
            <a:r>
              <a:rPr lang="en-US" dirty="0"/>
              <a:t>z</a:t>
            </a:r>
            <a:r>
              <a:rPr lang="en-US" dirty="0" smtClean="0"/>
              <a:t>one server</a:t>
            </a:r>
            <a:endParaRPr lang="en-US" dirty="0"/>
          </a:p>
        </p:txBody>
      </p:sp>
      <p:sp>
        <p:nvSpPr>
          <p:cNvPr id="8" name="TextBox 7"/>
          <p:cNvSpPr txBox="1"/>
          <p:nvPr/>
        </p:nvSpPr>
        <p:spPr>
          <a:xfrm>
            <a:off x="6103620" y="5533349"/>
            <a:ext cx="2674620" cy="369332"/>
          </a:xfrm>
          <a:prstGeom prst="rect">
            <a:avLst/>
          </a:prstGeom>
          <a:noFill/>
        </p:spPr>
        <p:txBody>
          <a:bodyPr wrap="square" rtlCol="0">
            <a:spAutoFit/>
          </a:bodyPr>
          <a:lstStyle/>
          <a:p>
            <a:r>
              <a:rPr lang="en-US" dirty="0" err="1" smtClean="0"/>
              <a:t>www.example.com</a:t>
            </a:r>
            <a:r>
              <a:rPr lang="en-US" dirty="0" smtClean="0"/>
              <a:t>.</a:t>
            </a:r>
            <a:endParaRPr lang="en-US" dirty="0"/>
          </a:p>
        </p:txBody>
      </p:sp>
      <p:sp>
        <p:nvSpPr>
          <p:cNvPr id="9" name="Freeform 8"/>
          <p:cNvSpPr/>
          <p:nvPr/>
        </p:nvSpPr>
        <p:spPr>
          <a:xfrm>
            <a:off x="3973935" y="3361649"/>
            <a:ext cx="529557" cy="469531"/>
          </a:xfrm>
          <a:custGeom>
            <a:avLst/>
            <a:gdLst>
              <a:gd name="connsiteX0" fmla="*/ 11325 w 529557"/>
              <a:gd name="connsiteY0" fmla="*/ 0 h 469531"/>
              <a:gd name="connsiteX1" fmla="*/ 64665 w 529557"/>
              <a:gd name="connsiteY1" fmla="*/ 83820 h 469531"/>
              <a:gd name="connsiteX2" fmla="*/ 506625 w 529557"/>
              <a:gd name="connsiteY2" fmla="*/ 434340 h 469531"/>
              <a:gd name="connsiteX3" fmla="*/ 468525 w 529557"/>
              <a:gd name="connsiteY3" fmla="*/ 236220 h 469531"/>
              <a:gd name="connsiteX4" fmla="*/ 521865 w 529557"/>
              <a:gd name="connsiteY4" fmla="*/ 464820 h 469531"/>
              <a:gd name="connsiteX5" fmla="*/ 270405 w 529557"/>
              <a:gd name="connsiteY5" fmla="*/ 396240 h 469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9557" h="469531">
                <a:moveTo>
                  <a:pt x="11325" y="0"/>
                </a:moveTo>
                <a:cubicBezTo>
                  <a:pt x="-3280" y="5715"/>
                  <a:pt x="-17885" y="11430"/>
                  <a:pt x="64665" y="83820"/>
                </a:cubicBezTo>
                <a:cubicBezTo>
                  <a:pt x="147215" y="156210"/>
                  <a:pt x="439315" y="408940"/>
                  <a:pt x="506625" y="434340"/>
                </a:cubicBezTo>
                <a:cubicBezTo>
                  <a:pt x="573935" y="459740"/>
                  <a:pt x="465985" y="231140"/>
                  <a:pt x="468525" y="236220"/>
                </a:cubicBezTo>
                <a:cubicBezTo>
                  <a:pt x="471065" y="241300"/>
                  <a:pt x="554885" y="438150"/>
                  <a:pt x="521865" y="464820"/>
                </a:cubicBezTo>
                <a:cubicBezTo>
                  <a:pt x="488845" y="491490"/>
                  <a:pt x="270405" y="396240"/>
                  <a:pt x="270405" y="39624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4746405" y="4117912"/>
            <a:ext cx="702304" cy="545760"/>
          </a:xfrm>
          <a:custGeom>
            <a:avLst/>
            <a:gdLst>
              <a:gd name="connsiteX0" fmla="*/ 16095 w 702304"/>
              <a:gd name="connsiteY0" fmla="*/ 28597 h 545760"/>
              <a:gd name="connsiteX1" fmla="*/ 84675 w 702304"/>
              <a:gd name="connsiteY1" fmla="*/ 51457 h 545760"/>
              <a:gd name="connsiteX2" fmla="*/ 671415 w 702304"/>
              <a:gd name="connsiteY2" fmla="*/ 501037 h 545760"/>
              <a:gd name="connsiteX3" fmla="*/ 625695 w 702304"/>
              <a:gd name="connsiteY3" fmla="*/ 287677 h 545760"/>
              <a:gd name="connsiteX4" fmla="*/ 694275 w 702304"/>
              <a:gd name="connsiteY4" fmla="*/ 539137 h 545760"/>
              <a:gd name="connsiteX5" fmla="*/ 404715 w 702304"/>
              <a:gd name="connsiteY5" fmla="*/ 478177 h 545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02304" h="545760">
                <a:moveTo>
                  <a:pt x="16095" y="28597"/>
                </a:moveTo>
                <a:cubicBezTo>
                  <a:pt x="-4225" y="657"/>
                  <a:pt x="-24545" y="-27283"/>
                  <a:pt x="84675" y="51457"/>
                </a:cubicBezTo>
                <a:cubicBezTo>
                  <a:pt x="193895" y="130197"/>
                  <a:pt x="581245" y="461667"/>
                  <a:pt x="671415" y="501037"/>
                </a:cubicBezTo>
                <a:cubicBezTo>
                  <a:pt x="761585" y="540407"/>
                  <a:pt x="621885" y="281327"/>
                  <a:pt x="625695" y="287677"/>
                </a:cubicBezTo>
                <a:cubicBezTo>
                  <a:pt x="629505" y="294027"/>
                  <a:pt x="731105" y="507387"/>
                  <a:pt x="694275" y="539137"/>
                </a:cubicBezTo>
                <a:cubicBezTo>
                  <a:pt x="657445" y="570887"/>
                  <a:pt x="404715" y="478177"/>
                  <a:pt x="404715" y="47817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5950049" y="5000124"/>
            <a:ext cx="570205" cy="506052"/>
          </a:xfrm>
          <a:custGeom>
            <a:avLst/>
            <a:gdLst>
              <a:gd name="connsiteX0" fmla="*/ 1171 w 570205"/>
              <a:gd name="connsiteY0" fmla="*/ 15065 h 506052"/>
              <a:gd name="connsiteX1" fmla="*/ 84991 w 570205"/>
              <a:gd name="connsiteY1" fmla="*/ 60785 h 506052"/>
              <a:gd name="connsiteX2" fmla="*/ 542191 w 570205"/>
              <a:gd name="connsiteY2" fmla="*/ 502745 h 506052"/>
              <a:gd name="connsiteX3" fmla="*/ 519331 w 570205"/>
              <a:gd name="connsiteY3" fmla="*/ 274145 h 506052"/>
              <a:gd name="connsiteX4" fmla="*/ 511711 w 570205"/>
              <a:gd name="connsiteY4" fmla="*/ 495125 h 506052"/>
              <a:gd name="connsiteX5" fmla="*/ 290731 w 570205"/>
              <a:gd name="connsiteY5" fmla="*/ 434165 h 5060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0205" h="506052">
                <a:moveTo>
                  <a:pt x="1171" y="15065"/>
                </a:moveTo>
                <a:cubicBezTo>
                  <a:pt x="-2004" y="-2715"/>
                  <a:pt x="-5179" y="-20495"/>
                  <a:pt x="84991" y="60785"/>
                </a:cubicBezTo>
                <a:cubicBezTo>
                  <a:pt x="175161" y="142065"/>
                  <a:pt x="469801" y="467185"/>
                  <a:pt x="542191" y="502745"/>
                </a:cubicBezTo>
                <a:cubicBezTo>
                  <a:pt x="614581" y="538305"/>
                  <a:pt x="524411" y="275415"/>
                  <a:pt x="519331" y="274145"/>
                </a:cubicBezTo>
                <a:cubicBezTo>
                  <a:pt x="514251" y="272875"/>
                  <a:pt x="549811" y="468455"/>
                  <a:pt x="511711" y="495125"/>
                </a:cubicBezTo>
                <a:cubicBezTo>
                  <a:pt x="473611" y="521795"/>
                  <a:pt x="382171" y="477980"/>
                  <a:pt x="290731" y="434165"/>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6428872" y="5000124"/>
            <a:ext cx="1247457" cy="276999"/>
          </a:xfrm>
          <a:prstGeom prst="rect">
            <a:avLst/>
          </a:prstGeom>
          <a:noFill/>
        </p:spPr>
        <p:txBody>
          <a:bodyPr wrap="none" rtlCol="0">
            <a:spAutoFit/>
          </a:bodyPr>
          <a:lstStyle/>
          <a:p>
            <a:r>
              <a:rPr lang="en-US" sz="1200" dirty="0" smtClean="0">
                <a:solidFill>
                  <a:schemeClr val="accent1">
                    <a:lumMod val="75000"/>
                  </a:schemeClr>
                </a:solidFill>
                <a:latin typeface="AhnbergHand" charset="0"/>
                <a:ea typeface="AhnbergHand" charset="0"/>
                <a:cs typeface="AhnbergHand" charset="0"/>
              </a:rPr>
              <a:t>terminal label</a:t>
            </a:r>
            <a:endParaRPr lang="en-US" dirty="0">
              <a:solidFill>
                <a:schemeClr val="accent1">
                  <a:lumMod val="75000"/>
                </a:schemeClr>
              </a:solidFill>
              <a:latin typeface="AhnbergHand" charset="0"/>
              <a:ea typeface="AhnbergHand" charset="0"/>
              <a:cs typeface="AhnbergHand" charset="0"/>
            </a:endParaRPr>
          </a:p>
        </p:txBody>
      </p:sp>
      <p:sp>
        <p:nvSpPr>
          <p:cNvPr id="15" name="TextBox 14"/>
          <p:cNvSpPr txBox="1"/>
          <p:nvPr/>
        </p:nvSpPr>
        <p:spPr>
          <a:xfrm>
            <a:off x="216538" y="3444927"/>
            <a:ext cx="3567067" cy="369332"/>
          </a:xfrm>
          <a:prstGeom prst="rect">
            <a:avLst/>
          </a:prstGeom>
          <a:noFill/>
        </p:spPr>
        <p:txBody>
          <a:bodyPr wrap="none" rtlCol="0">
            <a:spAutoFit/>
          </a:bodyPr>
          <a:lstStyle/>
          <a:p>
            <a:r>
              <a:rPr lang="en-US" dirty="0" smtClean="0">
                <a:solidFill>
                  <a:schemeClr val="bg1">
                    <a:lumMod val="75000"/>
                  </a:schemeClr>
                </a:solidFill>
              </a:rPr>
              <a:t>Response: </a:t>
            </a:r>
            <a:r>
              <a:rPr lang="en-US" i="1" dirty="0" smtClean="0">
                <a:solidFill>
                  <a:schemeClr val="bg1">
                    <a:lumMod val="75000"/>
                  </a:schemeClr>
                </a:solidFill>
              </a:rPr>
              <a:t>servers for the com. zone</a:t>
            </a:r>
            <a:endParaRPr lang="en-US" i="1" dirty="0">
              <a:solidFill>
                <a:schemeClr val="bg1">
                  <a:lumMod val="75000"/>
                </a:schemeClr>
              </a:solidFill>
            </a:endParaRPr>
          </a:p>
        </p:txBody>
      </p:sp>
      <p:sp>
        <p:nvSpPr>
          <p:cNvPr id="16" name="Freeform 15"/>
          <p:cNvSpPr/>
          <p:nvPr/>
        </p:nvSpPr>
        <p:spPr>
          <a:xfrm>
            <a:off x="3093720" y="2680681"/>
            <a:ext cx="1201798" cy="293748"/>
          </a:xfrm>
          <a:custGeom>
            <a:avLst/>
            <a:gdLst>
              <a:gd name="connsiteX0" fmla="*/ 0 w 1201798"/>
              <a:gd name="connsiteY0" fmla="*/ 184439 h 293748"/>
              <a:gd name="connsiteX1" fmla="*/ 647700 w 1201798"/>
              <a:gd name="connsiteY1" fmla="*/ 1559 h 293748"/>
              <a:gd name="connsiteX2" fmla="*/ 1165860 w 1201798"/>
              <a:gd name="connsiteY2" fmla="*/ 275879 h 293748"/>
              <a:gd name="connsiteX3" fmla="*/ 1158240 w 1201798"/>
              <a:gd name="connsiteY3" fmla="*/ 85379 h 293748"/>
              <a:gd name="connsiteX4" fmla="*/ 1165860 w 1201798"/>
              <a:gd name="connsiteY4" fmla="*/ 291119 h 293748"/>
              <a:gd name="connsiteX5" fmla="*/ 845820 w 1201798"/>
              <a:gd name="connsiteY5" fmla="*/ 207299 h 293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01798" h="293748">
                <a:moveTo>
                  <a:pt x="0" y="184439"/>
                </a:moveTo>
                <a:cubicBezTo>
                  <a:pt x="226695" y="85379"/>
                  <a:pt x="453390" y="-13681"/>
                  <a:pt x="647700" y="1559"/>
                </a:cubicBezTo>
                <a:cubicBezTo>
                  <a:pt x="842010" y="16799"/>
                  <a:pt x="1080770" y="261909"/>
                  <a:pt x="1165860" y="275879"/>
                </a:cubicBezTo>
                <a:cubicBezTo>
                  <a:pt x="1250950" y="289849"/>
                  <a:pt x="1158240" y="82839"/>
                  <a:pt x="1158240" y="85379"/>
                </a:cubicBezTo>
                <a:cubicBezTo>
                  <a:pt x="1158240" y="87919"/>
                  <a:pt x="1217930" y="270799"/>
                  <a:pt x="1165860" y="291119"/>
                </a:cubicBezTo>
                <a:cubicBezTo>
                  <a:pt x="1113790" y="311439"/>
                  <a:pt x="845820" y="207299"/>
                  <a:pt x="845820" y="207299"/>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17"/>
          <p:cNvSpPr/>
          <p:nvPr/>
        </p:nvSpPr>
        <p:spPr>
          <a:xfrm>
            <a:off x="2118360" y="3123866"/>
            <a:ext cx="2324100" cy="349017"/>
          </a:xfrm>
          <a:custGeom>
            <a:avLst/>
            <a:gdLst>
              <a:gd name="connsiteX0" fmla="*/ 2324100 w 2324100"/>
              <a:gd name="connsiteY0" fmla="*/ 152734 h 349017"/>
              <a:gd name="connsiteX1" fmla="*/ 1775460 w 2324100"/>
              <a:gd name="connsiteY1" fmla="*/ 221314 h 349017"/>
              <a:gd name="connsiteX2" fmla="*/ 800100 w 2324100"/>
              <a:gd name="connsiteY2" fmla="*/ 114634 h 349017"/>
              <a:gd name="connsiteX3" fmla="*/ 289560 w 2324100"/>
              <a:gd name="connsiteY3" fmla="*/ 7954 h 349017"/>
              <a:gd name="connsiteX4" fmla="*/ 38100 w 2324100"/>
              <a:gd name="connsiteY4" fmla="*/ 343234 h 349017"/>
              <a:gd name="connsiteX5" fmla="*/ 220980 w 2324100"/>
              <a:gd name="connsiteY5" fmla="*/ 228934 h 349017"/>
              <a:gd name="connsiteX6" fmla="*/ 38100 w 2324100"/>
              <a:gd name="connsiteY6" fmla="*/ 343234 h 349017"/>
              <a:gd name="connsiteX7" fmla="*/ 0 w 2324100"/>
              <a:gd name="connsiteY7" fmla="*/ 259414 h 3490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24100" h="349017">
                <a:moveTo>
                  <a:pt x="2324100" y="152734"/>
                </a:moveTo>
                <a:cubicBezTo>
                  <a:pt x="2176780" y="190199"/>
                  <a:pt x="2029460" y="227664"/>
                  <a:pt x="1775460" y="221314"/>
                </a:cubicBezTo>
                <a:cubicBezTo>
                  <a:pt x="1521460" y="214964"/>
                  <a:pt x="1047750" y="150194"/>
                  <a:pt x="800100" y="114634"/>
                </a:cubicBezTo>
                <a:cubicBezTo>
                  <a:pt x="552450" y="79074"/>
                  <a:pt x="416560" y="-30146"/>
                  <a:pt x="289560" y="7954"/>
                </a:cubicBezTo>
                <a:cubicBezTo>
                  <a:pt x="162560" y="46054"/>
                  <a:pt x="49530" y="306404"/>
                  <a:pt x="38100" y="343234"/>
                </a:cubicBezTo>
                <a:cubicBezTo>
                  <a:pt x="26670" y="380064"/>
                  <a:pt x="220980" y="228934"/>
                  <a:pt x="220980" y="228934"/>
                </a:cubicBezTo>
                <a:cubicBezTo>
                  <a:pt x="220980" y="228934"/>
                  <a:pt x="74930" y="338154"/>
                  <a:pt x="38100" y="343234"/>
                </a:cubicBezTo>
                <a:cubicBezTo>
                  <a:pt x="1270" y="348314"/>
                  <a:pt x="0" y="259414"/>
                  <a:pt x="0" y="259414"/>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803278" y="3809984"/>
            <a:ext cx="2944845" cy="369332"/>
          </a:xfrm>
          <a:prstGeom prst="rect">
            <a:avLst/>
          </a:prstGeom>
          <a:noFill/>
        </p:spPr>
        <p:txBody>
          <a:bodyPr wrap="none" rtlCol="0">
            <a:spAutoFit/>
          </a:bodyPr>
          <a:lstStyle/>
          <a:p>
            <a:r>
              <a:rPr lang="en-US" dirty="0" err="1" smtClean="0">
                <a:solidFill>
                  <a:schemeClr val="bg1">
                    <a:lumMod val="75000"/>
                  </a:schemeClr>
                </a:solidFill>
              </a:rPr>
              <a:t>Qname</a:t>
            </a:r>
            <a:r>
              <a:rPr lang="en-US" dirty="0" smtClean="0">
                <a:solidFill>
                  <a:schemeClr val="bg1">
                    <a:lumMod val="75000"/>
                  </a:schemeClr>
                </a:solidFill>
              </a:rPr>
              <a:t>: </a:t>
            </a:r>
            <a:r>
              <a:rPr lang="en-US" i="1" dirty="0" err="1" smtClean="0">
                <a:solidFill>
                  <a:schemeClr val="bg1">
                    <a:lumMod val="75000"/>
                  </a:schemeClr>
                </a:solidFill>
              </a:rPr>
              <a:t>www.example.com</a:t>
            </a:r>
            <a:r>
              <a:rPr lang="en-US" i="1" dirty="0" smtClean="0">
                <a:solidFill>
                  <a:schemeClr val="bg1">
                    <a:lumMod val="75000"/>
                  </a:schemeClr>
                </a:solidFill>
              </a:rPr>
              <a:t>.</a:t>
            </a:r>
            <a:r>
              <a:rPr lang="en-US" dirty="0" smtClean="0">
                <a:solidFill>
                  <a:schemeClr val="bg1">
                    <a:lumMod val="75000"/>
                  </a:schemeClr>
                </a:solidFill>
              </a:rPr>
              <a:t>?</a:t>
            </a:r>
            <a:endParaRPr lang="en-US" dirty="0">
              <a:solidFill>
                <a:schemeClr val="bg1">
                  <a:lumMod val="75000"/>
                </a:schemeClr>
              </a:solidFill>
            </a:endParaRPr>
          </a:p>
        </p:txBody>
      </p:sp>
      <p:sp>
        <p:nvSpPr>
          <p:cNvPr id="19" name="TextBox 18"/>
          <p:cNvSpPr txBox="1"/>
          <p:nvPr/>
        </p:nvSpPr>
        <p:spPr>
          <a:xfrm>
            <a:off x="818518" y="4229787"/>
            <a:ext cx="4372928" cy="369332"/>
          </a:xfrm>
          <a:prstGeom prst="rect">
            <a:avLst/>
          </a:prstGeom>
          <a:noFill/>
        </p:spPr>
        <p:txBody>
          <a:bodyPr wrap="none" rtlCol="0">
            <a:spAutoFit/>
          </a:bodyPr>
          <a:lstStyle/>
          <a:p>
            <a:r>
              <a:rPr lang="en-US" dirty="0" smtClean="0">
                <a:solidFill>
                  <a:schemeClr val="bg1">
                    <a:lumMod val="75000"/>
                  </a:schemeClr>
                </a:solidFill>
              </a:rPr>
              <a:t>Response: </a:t>
            </a:r>
            <a:r>
              <a:rPr lang="en-US" i="1" dirty="0" smtClean="0">
                <a:solidFill>
                  <a:schemeClr val="bg1">
                    <a:lumMod val="75000"/>
                  </a:schemeClr>
                </a:solidFill>
              </a:rPr>
              <a:t>servers for the </a:t>
            </a:r>
            <a:r>
              <a:rPr lang="en-US" i="1" dirty="0" err="1" smtClean="0">
                <a:solidFill>
                  <a:schemeClr val="bg1">
                    <a:lumMod val="75000"/>
                  </a:schemeClr>
                </a:solidFill>
              </a:rPr>
              <a:t>example.com</a:t>
            </a:r>
            <a:r>
              <a:rPr lang="en-US" i="1" dirty="0" smtClean="0">
                <a:solidFill>
                  <a:schemeClr val="bg1">
                    <a:lumMod val="75000"/>
                  </a:schemeClr>
                </a:solidFill>
              </a:rPr>
              <a:t>. zone</a:t>
            </a:r>
            <a:endParaRPr lang="en-US" i="1" dirty="0">
              <a:solidFill>
                <a:schemeClr val="bg1">
                  <a:lumMod val="75000"/>
                </a:schemeClr>
              </a:solidFill>
            </a:endParaRPr>
          </a:p>
        </p:txBody>
      </p:sp>
      <p:sp>
        <p:nvSpPr>
          <p:cNvPr id="3" name="Freeform 2"/>
          <p:cNvSpPr/>
          <p:nvPr/>
        </p:nvSpPr>
        <p:spPr>
          <a:xfrm>
            <a:off x="3703320" y="3726084"/>
            <a:ext cx="1213903" cy="282036"/>
          </a:xfrm>
          <a:custGeom>
            <a:avLst/>
            <a:gdLst>
              <a:gd name="connsiteX0" fmla="*/ 0 w 1213903"/>
              <a:gd name="connsiteY0" fmla="*/ 282036 h 282036"/>
              <a:gd name="connsiteX1" fmla="*/ 624840 w 1213903"/>
              <a:gd name="connsiteY1" fmla="*/ 228696 h 282036"/>
              <a:gd name="connsiteX2" fmla="*/ 1074420 w 1213903"/>
              <a:gd name="connsiteY2" fmla="*/ 96 h 282036"/>
              <a:gd name="connsiteX3" fmla="*/ 1196340 w 1213903"/>
              <a:gd name="connsiteY3" fmla="*/ 198216 h 282036"/>
              <a:gd name="connsiteX4" fmla="*/ 1211580 w 1213903"/>
              <a:gd name="connsiteY4" fmla="*/ 38196 h 282036"/>
              <a:gd name="connsiteX5" fmla="*/ 1181100 w 1213903"/>
              <a:gd name="connsiteY5" fmla="*/ 213456 h 282036"/>
              <a:gd name="connsiteX6" fmla="*/ 1097280 w 1213903"/>
              <a:gd name="connsiteY6" fmla="*/ 160116 h 2820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3903" h="282036">
                <a:moveTo>
                  <a:pt x="0" y="282036"/>
                </a:moveTo>
                <a:cubicBezTo>
                  <a:pt x="222885" y="278861"/>
                  <a:pt x="445770" y="275686"/>
                  <a:pt x="624840" y="228696"/>
                </a:cubicBezTo>
                <a:cubicBezTo>
                  <a:pt x="803910" y="181706"/>
                  <a:pt x="979170" y="5176"/>
                  <a:pt x="1074420" y="96"/>
                </a:cubicBezTo>
                <a:cubicBezTo>
                  <a:pt x="1169670" y="-4984"/>
                  <a:pt x="1173480" y="191866"/>
                  <a:pt x="1196340" y="198216"/>
                </a:cubicBezTo>
                <a:cubicBezTo>
                  <a:pt x="1219200" y="204566"/>
                  <a:pt x="1214120" y="35656"/>
                  <a:pt x="1211580" y="38196"/>
                </a:cubicBezTo>
                <a:cubicBezTo>
                  <a:pt x="1209040" y="40736"/>
                  <a:pt x="1200150" y="193136"/>
                  <a:pt x="1181100" y="213456"/>
                </a:cubicBezTo>
                <a:cubicBezTo>
                  <a:pt x="1162050" y="233776"/>
                  <a:pt x="1097280" y="160116"/>
                  <a:pt x="1097280" y="160116"/>
                </a:cubicBezTo>
              </a:path>
            </a:pathLst>
          </a:cu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19"/>
          <p:cNvSpPr/>
          <p:nvPr/>
        </p:nvSpPr>
        <p:spPr>
          <a:xfrm>
            <a:off x="3642360" y="4130288"/>
            <a:ext cx="1272540" cy="248030"/>
          </a:xfrm>
          <a:custGeom>
            <a:avLst/>
            <a:gdLst>
              <a:gd name="connsiteX0" fmla="*/ 1272540 w 1272540"/>
              <a:gd name="connsiteY0" fmla="*/ 22612 h 248030"/>
              <a:gd name="connsiteX1" fmla="*/ 1196340 w 1272540"/>
              <a:gd name="connsiteY1" fmla="*/ 243592 h 248030"/>
              <a:gd name="connsiteX2" fmla="*/ 883920 w 1272540"/>
              <a:gd name="connsiteY2" fmla="*/ 159772 h 248030"/>
              <a:gd name="connsiteX3" fmla="*/ 533400 w 1272540"/>
              <a:gd name="connsiteY3" fmla="*/ 30232 h 248030"/>
              <a:gd name="connsiteX4" fmla="*/ 175260 w 1272540"/>
              <a:gd name="connsiteY4" fmla="*/ 14992 h 248030"/>
              <a:gd name="connsiteX5" fmla="*/ 76200 w 1272540"/>
              <a:gd name="connsiteY5" fmla="*/ 213112 h 248030"/>
              <a:gd name="connsiteX6" fmla="*/ 167640 w 1272540"/>
              <a:gd name="connsiteY6" fmla="*/ 129292 h 248030"/>
              <a:gd name="connsiteX7" fmla="*/ 60960 w 1272540"/>
              <a:gd name="connsiteY7" fmla="*/ 220732 h 248030"/>
              <a:gd name="connsiteX8" fmla="*/ 0 w 1272540"/>
              <a:gd name="connsiteY8" fmla="*/ 91192 h 248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72540" h="248030">
                <a:moveTo>
                  <a:pt x="1272540" y="22612"/>
                </a:moveTo>
                <a:cubicBezTo>
                  <a:pt x="1266825" y="121672"/>
                  <a:pt x="1261110" y="220732"/>
                  <a:pt x="1196340" y="243592"/>
                </a:cubicBezTo>
                <a:cubicBezTo>
                  <a:pt x="1131570" y="266452"/>
                  <a:pt x="994410" y="195332"/>
                  <a:pt x="883920" y="159772"/>
                </a:cubicBezTo>
                <a:cubicBezTo>
                  <a:pt x="773430" y="124212"/>
                  <a:pt x="651510" y="54362"/>
                  <a:pt x="533400" y="30232"/>
                </a:cubicBezTo>
                <a:cubicBezTo>
                  <a:pt x="415290" y="6102"/>
                  <a:pt x="251460" y="-15488"/>
                  <a:pt x="175260" y="14992"/>
                </a:cubicBezTo>
                <a:cubicBezTo>
                  <a:pt x="99060" y="45472"/>
                  <a:pt x="77470" y="194062"/>
                  <a:pt x="76200" y="213112"/>
                </a:cubicBezTo>
                <a:cubicBezTo>
                  <a:pt x="74930" y="232162"/>
                  <a:pt x="170180" y="128022"/>
                  <a:pt x="167640" y="129292"/>
                </a:cubicBezTo>
                <a:cubicBezTo>
                  <a:pt x="165100" y="130562"/>
                  <a:pt x="88900" y="227082"/>
                  <a:pt x="60960" y="220732"/>
                </a:cubicBezTo>
                <a:cubicBezTo>
                  <a:pt x="33020" y="214382"/>
                  <a:pt x="0" y="91192"/>
                  <a:pt x="0" y="91192"/>
                </a:cubicBezTo>
              </a:path>
            </a:pathLst>
          </a:cu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1435738" y="4686284"/>
            <a:ext cx="2944845" cy="369332"/>
          </a:xfrm>
          <a:prstGeom prst="rect">
            <a:avLst/>
          </a:prstGeom>
          <a:noFill/>
        </p:spPr>
        <p:txBody>
          <a:bodyPr wrap="none" rtlCol="0">
            <a:spAutoFit/>
          </a:bodyPr>
          <a:lstStyle/>
          <a:p>
            <a:r>
              <a:rPr lang="en-US" dirty="0" err="1" smtClean="0"/>
              <a:t>Qname</a:t>
            </a:r>
            <a:r>
              <a:rPr lang="en-US" dirty="0" smtClean="0"/>
              <a:t>: </a:t>
            </a:r>
            <a:r>
              <a:rPr lang="en-US" i="1" dirty="0" err="1" smtClean="0"/>
              <a:t>www.example.com</a:t>
            </a:r>
            <a:r>
              <a:rPr lang="en-US" i="1" dirty="0" smtClean="0"/>
              <a:t>.</a:t>
            </a:r>
            <a:r>
              <a:rPr lang="en-US" dirty="0" smtClean="0"/>
              <a:t>?</a:t>
            </a:r>
            <a:endParaRPr lang="en-US" dirty="0"/>
          </a:p>
        </p:txBody>
      </p:sp>
      <p:sp>
        <p:nvSpPr>
          <p:cNvPr id="22" name="TextBox 21"/>
          <p:cNvSpPr txBox="1"/>
          <p:nvPr/>
        </p:nvSpPr>
        <p:spPr>
          <a:xfrm>
            <a:off x="1450978" y="5106087"/>
            <a:ext cx="4448525" cy="369332"/>
          </a:xfrm>
          <a:prstGeom prst="rect">
            <a:avLst/>
          </a:prstGeom>
          <a:noFill/>
        </p:spPr>
        <p:txBody>
          <a:bodyPr wrap="none" rtlCol="0">
            <a:spAutoFit/>
          </a:bodyPr>
          <a:lstStyle/>
          <a:p>
            <a:r>
              <a:rPr lang="en-US" dirty="0" smtClean="0"/>
              <a:t>Response: </a:t>
            </a:r>
            <a:r>
              <a:rPr lang="en-US" i="1" dirty="0" smtClean="0"/>
              <a:t>Resource records for terminal label</a:t>
            </a:r>
            <a:endParaRPr lang="en-US" i="1" dirty="0"/>
          </a:p>
        </p:txBody>
      </p:sp>
      <p:sp>
        <p:nvSpPr>
          <p:cNvPr id="23" name="Freeform 22"/>
          <p:cNvSpPr/>
          <p:nvPr/>
        </p:nvSpPr>
        <p:spPr>
          <a:xfrm>
            <a:off x="4328160" y="4503420"/>
            <a:ext cx="1824200" cy="381000"/>
          </a:xfrm>
          <a:custGeom>
            <a:avLst/>
            <a:gdLst>
              <a:gd name="connsiteX0" fmla="*/ 0 w 1824200"/>
              <a:gd name="connsiteY0" fmla="*/ 381000 h 381000"/>
              <a:gd name="connsiteX1" fmla="*/ 701040 w 1824200"/>
              <a:gd name="connsiteY1" fmla="*/ 259080 h 381000"/>
              <a:gd name="connsiteX2" fmla="*/ 1104900 w 1824200"/>
              <a:gd name="connsiteY2" fmla="*/ 220980 h 381000"/>
              <a:gd name="connsiteX3" fmla="*/ 1424940 w 1824200"/>
              <a:gd name="connsiteY3" fmla="*/ 0 h 381000"/>
              <a:gd name="connsiteX4" fmla="*/ 1805940 w 1824200"/>
              <a:gd name="connsiteY4" fmla="*/ 220980 h 381000"/>
              <a:gd name="connsiteX5" fmla="*/ 1767840 w 1824200"/>
              <a:gd name="connsiteY5" fmla="*/ 83820 h 381000"/>
              <a:gd name="connsiteX6" fmla="*/ 1805940 w 1824200"/>
              <a:gd name="connsiteY6" fmla="*/ 251460 h 381000"/>
              <a:gd name="connsiteX7" fmla="*/ 1645920 w 1824200"/>
              <a:gd name="connsiteY7" fmla="*/ 198120 h 381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24200" h="381000">
                <a:moveTo>
                  <a:pt x="0" y="381000"/>
                </a:moveTo>
                <a:cubicBezTo>
                  <a:pt x="258445" y="333375"/>
                  <a:pt x="516890" y="285750"/>
                  <a:pt x="701040" y="259080"/>
                </a:cubicBezTo>
                <a:cubicBezTo>
                  <a:pt x="885190" y="232410"/>
                  <a:pt x="984250" y="264160"/>
                  <a:pt x="1104900" y="220980"/>
                </a:cubicBezTo>
                <a:cubicBezTo>
                  <a:pt x="1225550" y="177800"/>
                  <a:pt x="1308100" y="0"/>
                  <a:pt x="1424940" y="0"/>
                </a:cubicBezTo>
                <a:cubicBezTo>
                  <a:pt x="1541780" y="0"/>
                  <a:pt x="1748790" y="207010"/>
                  <a:pt x="1805940" y="220980"/>
                </a:cubicBezTo>
                <a:cubicBezTo>
                  <a:pt x="1863090" y="234950"/>
                  <a:pt x="1767840" y="78740"/>
                  <a:pt x="1767840" y="83820"/>
                </a:cubicBezTo>
                <a:cubicBezTo>
                  <a:pt x="1767840" y="88900"/>
                  <a:pt x="1826260" y="232410"/>
                  <a:pt x="1805940" y="251460"/>
                </a:cubicBezTo>
                <a:cubicBezTo>
                  <a:pt x="1785620" y="270510"/>
                  <a:pt x="1645920" y="198120"/>
                  <a:pt x="1645920" y="198120"/>
                </a:cubicBezTo>
              </a:path>
            </a:pathLst>
          </a:cu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24"/>
          <p:cNvSpPr/>
          <p:nvPr/>
        </p:nvSpPr>
        <p:spPr>
          <a:xfrm>
            <a:off x="3985845" y="5541680"/>
            <a:ext cx="3212198" cy="677353"/>
          </a:xfrm>
          <a:custGeom>
            <a:avLst/>
            <a:gdLst>
              <a:gd name="connsiteX0" fmla="*/ 3100755 w 3212198"/>
              <a:gd name="connsiteY0" fmla="*/ 310480 h 677353"/>
              <a:gd name="connsiteX1" fmla="*/ 2986455 w 3212198"/>
              <a:gd name="connsiteY1" fmla="*/ 661000 h 677353"/>
              <a:gd name="connsiteX2" fmla="*/ 1073835 w 3212198"/>
              <a:gd name="connsiteY2" fmla="*/ 561940 h 677353"/>
              <a:gd name="connsiteX3" fmla="*/ 90855 w 3212198"/>
              <a:gd name="connsiteY3" fmla="*/ 59020 h 677353"/>
              <a:gd name="connsiteX4" fmla="*/ 37515 w 3212198"/>
              <a:gd name="connsiteY4" fmla="*/ 234280 h 677353"/>
              <a:gd name="connsiteX5" fmla="*/ 37515 w 3212198"/>
              <a:gd name="connsiteY5" fmla="*/ 13300 h 677353"/>
              <a:gd name="connsiteX6" fmla="*/ 243255 w 3212198"/>
              <a:gd name="connsiteY6" fmla="*/ 43780 h 677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12198" h="677353">
                <a:moveTo>
                  <a:pt x="3100755" y="310480"/>
                </a:moveTo>
                <a:cubicBezTo>
                  <a:pt x="3212515" y="464785"/>
                  <a:pt x="3324275" y="619090"/>
                  <a:pt x="2986455" y="661000"/>
                </a:cubicBezTo>
                <a:cubicBezTo>
                  <a:pt x="2648635" y="702910"/>
                  <a:pt x="1556435" y="662270"/>
                  <a:pt x="1073835" y="561940"/>
                </a:cubicBezTo>
                <a:cubicBezTo>
                  <a:pt x="591235" y="461610"/>
                  <a:pt x="263575" y="113630"/>
                  <a:pt x="90855" y="59020"/>
                </a:cubicBezTo>
                <a:cubicBezTo>
                  <a:pt x="-81865" y="4410"/>
                  <a:pt x="46405" y="241900"/>
                  <a:pt x="37515" y="234280"/>
                </a:cubicBezTo>
                <a:cubicBezTo>
                  <a:pt x="28625" y="226660"/>
                  <a:pt x="3225" y="45050"/>
                  <a:pt x="37515" y="13300"/>
                </a:cubicBezTo>
                <a:cubicBezTo>
                  <a:pt x="71805" y="-18450"/>
                  <a:pt x="157530" y="12665"/>
                  <a:pt x="243255" y="43780"/>
                </a:cubicBezTo>
              </a:path>
            </a:pathLst>
          </a:cu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6576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 we use the Root Service?</a:t>
            </a:r>
            <a:endParaRPr lang="en-US" dirty="0"/>
          </a:p>
        </p:txBody>
      </p:sp>
      <p:sp>
        <p:nvSpPr>
          <p:cNvPr id="3" name="Content Placeholder 2"/>
          <p:cNvSpPr>
            <a:spLocks noGrp="1"/>
          </p:cNvSpPr>
          <p:nvPr>
            <p:ph idx="1"/>
          </p:nvPr>
        </p:nvSpPr>
        <p:spPr/>
        <p:txBody>
          <a:bodyPr/>
          <a:lstStyle/>
          <a:p>
            <a:pPr marL="0" indent="0">
              <a:lnSpc>
                <a:spcPct val="100000"/>
              </a:lnSpc>
              <a:spcBef>
                <a:spcPts val="0"/>
              </a:spcBef>
              <a:buNone/>
            </a:pPr>
            <a:r>
              <a:rPr lang="en-US" dirty="0" smtClean="0"/>
              <a:t>In the next few slides we</a:t>
            </a:r>
            <a:r>
              <a:rPr lang="mr-IN" dirty="0" smtClean="0"/>
              <a:t>’</a:t>
            </a:r>
            <a:r>
              <a:rPr lang="en-US" dirty="0" err="1" smtClean="0"/>
              <a:t>ll</a:t>
            </a:r>
            <a:r>
              <a:rPr lang="en-US" dirty="0" smtClean="0"/>
              <a:t> describe DNS </a:t>
            </a:r>
            <a:r>
              <a:rPr lang="en-US" dirty="0" err="1" smtClean="0"/>
              <a:t>behaviours</a:t>
            </a:r>
            <a:r>
              <a:rPr lang="en-US" dirty="0" smtClean="0"/>
              <a:t> and their use of the Root Service.</a:t>
            </a:r>
          </a:p>
          <a:p>
            <a:pPr marL="0" indent="0">
              <a:lnSpc>
                <a:spcPct val="100000"/>
              </a:lnSpc>
              <a:spcBef>
                <a:spcPts val="0"/>
              </a:spcBef>
              <a:buNone/>
            </a:pPr>
            <a:endParaRPr lang="en-US" dirty="0"/>
          </a:p>
          <a:p>
            <a:pPr marL="0" indent="0">
              <a:lnSpc>
                <a:spcPct val="100000"/>
              </a:lnSpc>
              <a:spcBef>
                <a:spcPts val="0"/>
              </a:spcBef>
              <a:buNone/>
            </a:pPr>
            <a:r>
              <a:rPr lang="en-US" dirty="0" smtClean="0"/>
              <a:t>The </a:t>
            </a:r>
            <a:r>
              <a:rPr lang="en-US" dirty="0"/>
              <a:t>DNS is full of </a:t>
            </a:r>
            <a:r>
              <a:rPr lang="en-US" dirty="0" smtClean="0"/>
              <a:t>variations in </a:t>
            </a:r>
            <a:r>
              <a:rPr lang="en-US" dirty="0" err="1" smtClean="0"/>
              <a:t>behaviour</a:t>
            </a:r>
            <a:r>
              <a:rPr lang="en-US" dirty="0" smtClean="0"/>
              <a:t>, and we can’t describe them all, so we’ll </a:t>
            </a:r>
            <a:r>
              <a:rPr lang="en-US" dirty="0"/>
              <a:t>stick to </a:t>
            </a:r>
            <a:r>
              <a:rPr lang="en-US" dirty="0" smtClean="0"/>
              <a:t>what we observe as common </a:t>
            </a:r>
            <a:r>
              <a:rPr lang="en-US" dirty="0" err="1"/>
              <a:t>behaviour</a:t>
            </a:r>
            <a:r>
              <a:rPr lang="en-US" dirty="0"/>
              <a:t> here</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1160969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Every DNS Resolver starts up by asking a root server a </a:t>
            </a:r>
            <a:r>
              <a:rPr lang="en-US" i="1" dirty="0" smtClean="0"/>
              <a:t>priming query</a:t>
            </a:r>
            <a:endParaRPr lang="en-US" i="1" dirty="0"/>
          </a:p>
        </p:txBody>
      </p:sp>
      <p:sp>
        <p:nvSpPr>
          <p:cNvPr id="3" name="Content Placeholder 2"/>
          <p:cNvSpPr>
            <a:spLocks noGrp="1"/>
          </p:cNvSpPr>
          <p:nvPr>
            <p:ph idx="1"/>
          </p:nvPr>
        </p:nvSpPr>
        <p:spPr/>
        <p:txBody>
          <a:bodyPr>
            <a:normAutofit lnSpcReduction="10000"/>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smtClean="0"/>
              <a:t>Resolvers typically have a “hints” file to bootstrap into the DNS, but they use this to refresh the list of root name servers by asking one of the roots for the list of name servers for the root zone (the </a:t>
            </a:r>
            <a:r>
              <a:rPr lang="en-US" i="1" dirty="0" smtClean="0"/>
              <a:t>priming query)</a:t>
            </a:r>
          </a:p>
          <a:p>
            <a:pPr marL="0" marR="0" lvl="0" indent="0" defTabSz="914400" eaLnBrk="1" fontAlgn="auto" latinLnBrk="0" hangingPunct="1">
              <a:lnSpc>
                <a:spcPct val="100000"/>
              </a:lnSpc>
              <a:spcBef>
                <a:spcPts val="0"/>
              </a:spcBef>
              <a:spcAft>
                <a:spcPts val="0"/>
              </a:spcAft>
              <a:buClrTx/>
              <a:buSzTx/>
              <a:buFontTx/>
              <a:buNone/>
              <a:tabLst/>
              <a:defRPr/>
            </a:pPr>
            <a:endParaRPr lang="en-US" i="1" dirty="0"/>
          </a:p>
          <a:p>
            <a:pPr marL="0" marR="0" lvl="0" indent="0" defTabSz="914400" eaLnBrk="1" fontAlgn="auto" latinLnBrk="0" hangingPunct="1">
              <a:lnSpc>
                <a:spcPct val="100000"/>
              </a:lnSpc>
              <a:spcBef>
                <a:spcPts val="0"/>
              </a:spcBef>
              <a:spcAft>
                <a:spcPts val="0"/>
              </a:spcAft>
              <a:buClrTx/>
              <a:buSzTx/>
              <a:buFontTx/>
              <a:buNone/>
              <a:tabLst/>
              <a:defRPr/>
            </a:pPr>
            <a:endParaRPr lang="en-US" i="1" dirty="0" smtClean="0"/>
          </a:p>
          <a:p>
            <a:pPr marL="0" marR="0" lvl="0" indent="0" defTabSz="914400" eaLnBrk="1" fontAlgn="auto" latinLnBrk="0" hangingPunct="1">
              <a:lnSpc>
                <a:spcPct val="100000"/>
              </a:lnSpc>
              <a:spcBef>
                <a:spcPts val="0"/>
              </a:spcBef>
              <a:spcAft>
                <a:spcPts val="0"/>
              </a:spcAft>
              <a:buClrTx/>
              <a:buSzTx/>
              <a:buFontTx/>
              <a:buNone/>
              <a:tabLst/>
              <a:defRPr/>
            </a:pPr>
            <a:endParaRPr lang="en-US" i="1" dirty="0"/>
          </a:p>
          <a:p>
            <a:pPr marL="0" marR="0" lvl="0" indent="0" defTabSz="914400" eaLnBrk="1" fontAlgn="auto" latinLnBrk="0" hangingPunct="1">
              <a:lnSpc>
                <a:spcPct val="100000"/>
              </a:lnSpc>
              <a:spcBef>
                <a:spcPts val="0"/>
              </a:spcBef>
              <a:spcAft>
                <a:spcPts val="0"/>
              </a:spcAft>
              <a:buClrTx/>
              <a:buSzTx/>
              <a:buFontTx/>
              <a:buNone/>
              <a:tabLst/>
              <a:defRPr/>
            </a:pPr>
            <a:r>
              <a:rPr lang="en-US" i="1" dirty="0" smtClean="0">
                <a:solidFill>
                  <a:srgbClr val="FF0000"/>
                </a:solidFill>
              </a:rPr>
              <a:t>Root Server Role: Answer priming queries about the root zone</a:t>
            </a:r>
            <a:endParaRPr lang="en-US" dirty="0">
              <a:solidFill>
                <a:srgbClr val="FF0000"/>
              </a:solidFill>
            </a:endParaRPr>
          </a:p>
        </p:txBody>
      </p:sp>
    </p:spTree>
    <p:extLst>
      <p:ext uri="{BB962C8B-B14F-4D97-AF65-F5344CB8AC3E}">
        <p14:creationId xmlns:p14="http://schemas.microsoft.com/office/powerpoint/2010/main" val="54578519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643</TotalTime>
  <Words>1703</Words>
  <Application>Microsoft Macintosh PowerPoint</Application>
  <PresentationFormat>On-screen Show (4:3)</PresentationFormat>
  <Paragraphs>145</Paragraphs>
  <Slides>25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AhnbergHand</vt:lpstr>
      <vt:lpstr>Arial</vt:lpstr>
      <vt:lpstr>Calibri</vt:lpstr>
      <vt:lpstr>Calibri Light</vt:lpstr>
      <vt:lpstr>Mangal</vt:lpstr>
      <vt:lpstr>Office Theme</vt:lpstr>
      <vt:lpstr>The Root of the DNS</vt:lpstr>
      <vt:lpstr>The Structure of the Domain Name Space</vt:lpstr>
      <vt:lpstr>The Structure of the Domain Name System</vt:lpstr>
      <vt:lpstr>Resolving a DNS Name</vt:lpstr>
      <vt:lpstr>Resolving a DNS Name</vt:lpstr>
      <vt:lpstr>Resolving a DNS Name</vt:lpstr>
      <vt:lpstr>Resolving a DNS Name</vt:lpstr>
      <vt:lpstr>How do we use the Root Service?</vt:lpstr>
      <vt:lpstr>Every DNS Resolver starts up by asking a root server a priming query</vt:lpstr>
      <vt:lpstr>Every Name Resolution query starts by asking a root server</vt:lpstr>
      <vt:lpstr>Every Name Resolution query starts by asking a root server</vt:lpstr>
      <vt:lpstr>Every DNS Resolver asks a root server about unknown names</vt:lpstr>
      <vt:lpstr>Root servers are promiscuous responders</vt:lpstr>
      <vt:lpstr>Root Service MUST be available</vt:lpstr>
      <vt:lpstr>Root Service needs to be ”fast enough”</vt:lpstr>
      <vt:lpstr>Anycast Root Servers</vt:lpstr>
      <vt:lpstr>Using the Root “Service”</vt:lpstr>
      <vt:lpstr>Which Root?</vt:lpstr>
      <vt:lpstr>Futures for the way we use the Root Service</vt:lpstr>
      <vt:lpstr>DNSSEC changes Everything</vt:lpstr>
      <vt:lpstr>DNSSEC-Enabled Directions for the Root Service</vt:lpstr>
      <vt:lpstr>Local Root Secondaries - RFC7706</vt:lpstr>
      <vt:lpstr>“Aggressive” NSEC caching</vt:lpstr>
      <vt:lpstr>Research and Analysis</vt:lpstr>
      <vt:lpstr>Questions?</vt:lpstr>
    </vt:vector>
  </TitlesOfParts>
  <Company/>
  <LinksUpToDate>false</LinksUpToDate>
  <SharedDoc>false</SharedDoc>
  <HyperlinksChanged>false</HyperlinksChanged>
  <AppVersion>15.0031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Root of the DNS</dc:title>
  <dc:creator>Geoff Huston</dc:creator>
  <cp:lastModifiedBy>Geoff Huston</cp:lastModifiedBy>
  <cp:revision>26</cp:revision>
  <dcterms:created xsi:type="dcterms:W3CDTF">2017-02-28T23:07:55Z</dcterms:created>
  <dcterms:modified xsi:type="dcterms:W3CDTF">2017-03-08T20:00:47Z</dcterms:modified>
</cp:coreProperties>
</file>